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8"/>
  </p:notesMasterIdLst>
  <p:sldIdLst>
    <p:sldId id="256" r:id="rId2"/>
    <p:sldId id="257" r:id="rId3"/>
    <p:sldId id="258" r:id="rId4"/>
    <p:sldId id="259" r:id="rId5"/>
    <p:sldId id="297" r:id="rId6"/>
    <p:sldId id="260" r:id="rId7"/>
    <p:sldId id="267" r:id="rId8"/>
    <p:sldId id="269" r:id="rId9"/>
    <p:sldId id="298" r:id="rId10"/>
    <p:sldId id="299" r:id="rId11"/>
    <p:sldId id="300" r:id="rId12"/>
    <p:sldId id="301" r:id="rId13"/>
    <p:sldId id="302" r:id="rId14"/>
    <p:sldId id="303" r:id="rId15"/>
    <p:sldId id="304" r:id="rId16"/>
    <p:sldId id="305" r:id="rId17"/>
  </p:sldIdLst>
  <p:sldSz cx="9144000" cy="5143500" type="screen16x9"/>
  <p:notesSz cx="6858000" cy="9144000"/>
  <p:embeddedFontLst>
    <p:embeddedFont>
      <p:font typeface="Arial Unicode MS" panose="020B0604020202020204" pitchFamily="34" charset="-128"/>
      <p:regular r:id="rId19"/>
    </p:embeddedFont>
    <p:embeddedFont>
      <p:font typeface="Algerian" panose="04020705040A02060702" pitchFamily="82" charset="0"/>
      <p:regular r:id="rId20"/>
    </p:embeddedFont>
    <p:embeddedFont>
      <p:font typeface="DM Sans" pitchFamily="2" charset="0"/>
      <p:regular r:id="rId21"/>
      <p:bold r:id="rId22"/>
      <p:italic r:id="rId23"/>
      <p:boldItalic r:id="rId24"/>
    </p:embeddedFont>
    <p:embeddedFont>
      <p:font typeface="Poppins Light" panose="00000400000000000000" pitchFamily="2" charset="0"/>
      <p:regular r:id="rId25"/>
      <p:bold r:id="rId26"/>
      <p:italic r:id="rId27"/>
      <p:boldItalic r:id="rId28"/>
    </p:embeddedFont>
    <p:embeddedFont>
      <p:font typeface="Poppins SemiBold" panose="00000700000000000000" pitchFamily="2" charset="0"/>
      <p:regular r:id="rId29"/>
      <p:bold r:id="rId30"/>
      <p:italic r:id="rId31"/>
      <p:boldItalic r:id="rId32"/>
    </p:embeddedFont>
    <p:embeddedFont>
      <p:font typeface="Raleway"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291107-7F37-44C9-B49D-A0502C1F5E19}">
  <a:tblStyle styleId="{EF291107-7F37-44C9-B49D-A0502C1F5E1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033" autoAdjust="0"/>
  </p:normalViewPr>
  <p:slideViewPr>
    <p:cSldViewPr snapToGrid="0">
      <p:cViewPr varScale="1">
        <p:scale>
          <a:sx n="109" d="100"/>
          <a:sy n="109" d="100"/>
        </p:scale>
        <p:origin x="70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heme" Target="theme/theme1.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66836dd55f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66836dd55f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1fba705b9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1fba705b9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2126a3bec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2126a3bec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b41212ca3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b41212ca3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b41212ca35_1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2b41212ca35_1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2b41212ca35_1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2b41212ca35_1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50" y="0"/>
            <a:ext cx="9144003" cy="5143501"/>
          </a:xfrm>
          <a:prstGeom prst="rect">
            <a:avLst/>
          </a:prstGeom>
          <a:noFill/>
          <a:ln>
            <a:noFill/>
          </a:ln>
        </p:spPr>
      </p:pic>
      <p:sp>
        <p:nvSpPr>
          <p:cNvPr id="10" name="Google Shape;10;p2"/>
          <p:cNvSpPr txBox="1">
            <a:spLocks noGrp="1"/>
          </p:cNvSpPr>
          <p:nvPr>
            <p:ph type="ctrTitle"/>
          </p:nvPr>
        </p:nvSpPr>
        <p:spPr>
          <a:xfrm>
            <a:off x="715100" y="535000"/>
            <a:ext cx="6083700" cy="19260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47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6026200" y="3390600"/>
            <a:ext cx="2021700" cy="6549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70"/>
        <p:cNvGrpSpPr/>
        <p:nvPr/>
      </p:nvGrpSpPr>
      <p:grpSpPr>
        <a:xfrm>
          <a:off x="0" y="0"/>
          <a:ext cx="0" cy="0"/>
          <a:chOff x="0" y="0"/>
          <a:chExt cx="0" cy="0"/>
        </a:xfrm>
      </p:grpSpPr>
      <p:pic>
        <p:nvPicPr>
          <p:cNvPr id="71" name="Google Shape;71;p14"/>
          <p:cNvPicPr preferRelativeResize="0"/>
          <p:nvPr/>
        </p:nvPicPr>
        <p:blipFill>
          <a:blip r:embed="rId2">
            <a:alphaModFix/>
          </a:blip>
          <a:stretch>
            <a:fillRect/>
          </a:stretch>
        </p:blipFill>
        <p:spPr>
          <a:xfrm>
            <a:off x="0" y="0"/>
            <a:ext cx="9144018" cy="5143501"/>
          </a:xfrm>
          <a:prstGeom prst="rect">
            <a:avLst/>
          </a:prstGeom>
          <a:noFill/>
          <a:ln>
            <a:noFill/>
          </a:ln>
        </p:spPr>
      </p:pic>
      <p:sp>
        <p:nvSpPr>
          <p:cNvPr id="72" name="Google Shape;72;p14"/>
          <p:cNvSpPr txBox="1">
            <a:spLocks noGrp="1"/>
          </p:cNvSpPr>
          <p:nvPr>
            <p:ph type="subTitle" idx="1"/>
          </p:nvPr>
        </p:nvSpPr>
        <p:spPr>
          <a:xfrm>
            <a:off x="720000" y="3140813"/>
            <a:ext cx="2336400" cy="407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800"/>
              <a:buFont typeface="Raleway"/>
              <a:buNone/>
              <a:defRPr sz="1800">
                <a:solidFill>
                  <a:schemeClr val="dk1"/>
                </a:solidFill>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73" name="Google Shape;73;p14"/>
          <p:cNvSpPr txBox="1">
            <a:spLocks noGrp="1"/>
          </p:cNvSpPr>
          <p:nvPr>
            <p:ph type="subTitle" idx="2"/>
          </p:nvPr>
        </p:nvSpPr>
        <p:spPr>
          <a:xfrm>
            <a:off x="720000" y="4000101"/>
            <a:ext cx="2336400" cy="5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 name="Google Shape;74;p14"/>
          <p:cNvSpPr txBox="1">
            <a:spLocks noGrp="1"/>
          </p:cNvSpPr>
          <p:nvPr>
            <p:ph type="subTitle" idx="3"/>
          </p:nvPr>
        </p:nvSpPr>
        <p:spPr>
          <a:xfrm>
            <a:off x="3403800" y="4000101"/>
            <a:ext cx="2336400" cy="5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4"/>
          <p:cNvSpPr txBox="1">
            <a:spLocks noGrp="1"/>
          </p:cNvSpPr>
          <p:nvPr>
            <p:ph type="subTitle" idx="4"/>
          </p:nvPr>
        </p:nvSpPr>
        <p:spPr>
          <a:xfrm>
            <a:off x="6087600" y="4000101"/>
            <a:ext cx="2336400" cy="53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 name="Google Shape;76;p1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7" name="Google Shape;77;p14"/>
          <p:cNvSpPr txBox="1">
            <a:spLocks noGrp="1"/>
          </p:cNvSpPr>
          <p:nvPr>
            <p:ph type="subTitle" idx="5"/>
          </p:nvPr>
        </p:nvSpPr>
        <p:spPr>
          <a:xfrm>
            <a:off x="3403800" y="3140813"/>
            <a:ext cx="2336400" cy="407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800"/>
              <a:buFont typeface="Raleway"/>
              <a:buNone/>
              <a:defRPr sz="1800">
                <a:solidFill>
                  <a:schemeClr val="dk1"/>
                </a:solidFill>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78" name="Google Shape;78;p14"/>
          <p:cNvSpPr txBox="1">
            <a:spLocks noGrp="1"/>
          </p:cNvSpPr>
          <p:nvPr>
            <p:ph type="subTitle" idx="6"/>
          </p:nvPr>
        </p:nvSpPr>
        <p:spPr>
          <a:xfrm>
            <a:off x="6087600" y="3140813"/>
            <a:ext cx="2336400" cy="407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800"/>
              <a:buFont typeface="Raleway"/>
              <a:buNone/>
              <a:defRPr sz="1800">
                <a:solidFill>
                  <a:schemeClr val="dk1"/>
                </a:solidFill>
                <a:latin typeface="Poppins SemiBold"/>
                <a:ea typeface="Poppins SemiBold"/>
                <a:cs typeface="Poppins SemiBold"/>
                <a:sym typeface="Poppins SemiBold"/>
              </a:defRPr>
            </a:lvl1pPr>
            <a:lvl2pPr lvl="1"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79" name="Google Shape;79;p14"/>
          <p:cNvSpPr txBox="1">
            <a:spLocks noGrp="1"/>
          </p:cNvSpPr>
          <p:nvPr>
            <p:ph type="subTitle" idx="7"/>
          </p:nvPr>
        </p:nvSpPr>
        <p:spPr>
          <a:xfrm>
            <a:off x="720000" y="3467889"/>
            <a:ext cx="2336400" cy="532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4"/>
          <p:cNvSpPr txBox="1">
            <a:spLocks noGrp="1"/>
          </p:cNvSpPr>
          <p:nvPr>
            <p:ph type="subTitle" idx="8"/>
          </p:nvPr>
        </p:nvSpPr>
        <p:spPr>
          <a:xfrm>
            <a:off x="3403800" y="3467889"/>
            <a:ext cx="2336400" cy="532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4"/>
          <p:cNvSpPr txBox="1">
            <a:spLocks noGrp="1"/>
          </p:cNvSpPr>
          <p:nvPr>
            <p:ph type="subTitle" idx="9"/>
          </p:nvPr>
        </p:nvSpPr>
        <p:spPr>
          <a:xfrm>
            <a:off x="6087600" y="3467889"/>
            <a:ext cx="2336400" cy="532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2" name="Google Shape;82;p14"/>
          <p:cNvGrpSpPr/>
          <p:nvPr/>
        </p:nvGrpSpPr>
        <p:grpSpPr>
          <a:xfrm>
            <a:off x="-7390" y="-14775"/>
            <a:ext cx="9166158" cy="5173057"/>
            <a:chOff x="-7390" y="-14775"/>
            <a:chExt cx="9166158" cy="5173057"/>
          </a:xfrm>
        </p:grpSpPr>
        <p:pic>
          <p:nvPicPr>
            <p:cNvPr id="83" name="Google Shape;83;p14"/>
            <p:cNvPicPr preferRelativeResize="0"/>
            <p:nvPr/>
          </p:nvPicPr>
          <p:blipFill>
            <a:blip r:embed="rId3">
              <a:alphaModFix/>
            </a:blip>
            <a:stretch>
              <a:fillRect/>
            </a:stretch>
          </p:blipFill>
          <p:spPr>
            <a:xfrm rot="5400000">
              <a:off x="7933130" y="1095985"/>
              <a:ext cx="2336399" cy="114878"/>
            </a:xfrm>
            <a:prstGeom prst="rect">
              <a:avLst/>
            </a:prstGeom>
            <a:noFill/>
            <a:ln>
              <a:noFill/>
            </a:ln>
          </p:spPr>
        </p:pic>
        <p:pic>
          <p:nvPicPr>
            <p:cNvPr id="84" name="Google Shape;84;p14"/>
            <p:cNvPicPr preferRelativeResize="0"/>
            <p:nvPr/>
          </p:nvPicPr>
          <p:blipFill>
            <a:blip r:embed="rId4">
              <a:alphaModFix/>
            </a:blip>
            <a:stretch>
              <a:fillRect/>
            </a:stretch>
          </p:blipFill>
          <p:spPr>
            <a:xfrm>
              <a:off x="-7390" y="5043404"/>
              <a:ext cx="2336399" cy="114878"/>
            </a:xfrm>
            <a:prstGeom prst="rect">
              <a:avLst/>
            </a:prstGeom>
            <a:noFill/>
            <a:ln>
              <a:noFill/>
            </a:ln>
          </p:spPr>
        </p:pic>
      </p:grpSp>
      <p:cxnSp>
        <p:nvCxnSpPr>
          <p:cNvPr id="85" name="Google Shape;85;p14"/>
          <p:cNvCxnSpPr/>
          <p:nvPr/>
        </p:nvCxnSpPr>
        <p:spPr>
          <a:xfrm>
            <a:off x="362125" y="192125"/>
            <a:ext cx="0" cy="4633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6"/>
        <p:cNvGrpSpPr/>
        <p:nvPr/>
      </p:nvGrpSpPr>
      <p:grpSpPr>
        <a:xfrm>
          <a:off x="0" y="0"/>
          <a:ext cx="0" cy="0"/>
          <a:chOff x="0" y="0"/>
          <a:chExt cx="0" cy="0"/>
        </a:xfrm>
      </p:grpSpPr>
      <p:pic>
        <p:nvPicPr>
          <p:cNvPr id="147" name="Google Shape;147;p20"/>
          <p:cNvPicPr preferRelativeResize="0"/>
          <p:nvPr/>
        </p:nvPicPr>
        <p:blipFill>
          <a:blip r:embed="rId2">
            <a:alphaModFix/>
          </a:blip>
          <a:stretch>
            <a:fillRect/>
          </a:stretch>
        </p:blipFill>
        <p:spPr>
          <a:xfrm>
            <a:off x="0" y="0"/>
            <a:ext cx="9144003" cy="5143490"/>
          </a:xfrm>
          <a:prstGeom prst="rect">
            <a:avLst/>
          </a:prstGeom>
          <a:noFill/>
          <a:ln>
            <a:noFill/>
          </a:ln>
        </p:spPr>
      </p:pic>
      <p:sp>
        <p:nvSpPr>
          <p:cNvPr id="148" name="Google Shape;148;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49" name="Google Shape;149;p20"/>
          <p:cNvGrpSpPr/>
          <p:nvPr/>
        </p:nvGrpSpPr>
        <p:grpSpPr>
          <a:xfrm>
            <a:off x="-1110905" y="-1121729"/>
            <a:ext cx="10522887" cy="7387037"/>
            <a:chOff x="-1110905" y="-1121729"/>
            <a:chExt cx="10522887" cy="7387037"/>
          </a:xfrm>
        </p:grpSpPr>
        <p:pic>
          <p:nvPicPr>
            <p:cNvPr id="150" name="Google Shape;150;p20"/>
            <p:cNvPicPr preferRelativeResize="0"/>
            <p:nvPr/>
          </p:nvPicPr>
          <p:blipFill>
            <a:blip r:embed="rId3">
              <a:alphaModFix/>
            </a:blip>
            <a:stretch>
              <a:fillRect/>
            </a:stretch>
          </p:blipFill>
          <p:spPr>
            <a:xfrm>
              <a:off x="7580506" y="4433832"/>
              <a:ext cx="1831476" cy="1831476"/>
            </a:xfrm>
            <a:prstGeom prst="rect">
              <a:avLst/>
            </a:prstGeom>
            <a:noFill/>
            <a:ln>
              <a:noFill/>
            </a:ln>
          </p:spPr>
        </p:pic>
        <p:pic>
          <p:nvPicPr>
            <p:cNvPr id="151" name="Google Shape;151;p20"/>
            <p:cNvPicPr preferRelativeResize="0"/>
            <p:nvPr/>
          </p:nvPicPr>
          <p:blipFill>
            <a:blip r:embed="rId4">
              <a:alphaModFix/>
            </a:blip>
            <a:stretch>
              <a:fillRect/>
            </a:stretch>
          </p:blipFill>
          <p:spPr>
            <a:xfrm>
              <a:off x="-1110905" y="-1121729"/>
              <a:ext cx="1830898" cy="1830898"/>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152"/>
        <p:cNvGrpSpPr/>
        <p:nvPr/>
      </p:nvGrpSpPr>
      <p:grpSpPr>
        <a:xfrm>
          <a:off x="0" y="0"/>
          <a:ext cx="0" cy="0"/>
          <a:chOff x="0" y="0"/>
          <a:chExt cx="0" cy="0"/>
        </a:xfrm>
      </p:grpSpPr>
      <p:pic>
        <p:nvPicPr>
          <p:cNvPr id="153" name="Google Shape;153;p21"/>
          <p:cNvPicPr preferRelativeResize="0"/>
          <p:nvPr/>
        </p:nvPicPr>
        <p:blipFill>
          <a:blip r:embed="rId2">
            <a:alphaModFix/>
          </a:blip>
          <a:stretch>
            <a:fillRect/>
          </a:stretch>
        </p:blipFill>
        <p:spPr>
          <a:xfrm>
            <a:off x="0" y="0"/>
            <a:ext cx="9144003" cy="5143496"/>
          </a:xfrm>
          <a:prstGeom prst="rect">
            <a:avLst/>
          </a:prstGeom>
          <a:noFill/>
          <a:ln>
            <a:noFill/>
          </a:ln>
        </p:spPr>
      </p:pic>
      <p:sp>
        <p:nvSpPr>
          <p:cNvPr id="154" name="Google Shape;154;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55" name="Google Shape;155;p21"/>
          <p:cNvPicPr preferRelativeResize="0"/>
          <p:nvPr/>
        </p:nvPicPr>
        <p:blipFill>
          <a:blip r:embed="rId3">
            <a:alphaModFix/>
          </a:blip>
          <a:stretch>
            <a:fillRect/>
          </a:stretch>
        </p:blipFill>
        <p:spPr>
          <a:xfrm>
            <a:off x="7015940" y="-7389"/>
            <a:ext cx="2135451" cy="105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67"/>
        <p:cNvGrpSpPr/>
        <p:nvPr/>
      </p:nvGrpSpPr>
      <p:grpSpPr>
        <a:xfrm>
          <a:off x="0" y="0"/>
          <a:ext cx="0" cy="0"/>
          <a:chOff x="0" y="0"/>
          <a:chExt cx="0" cy="0"/>
        </a:xfrm>
      </p:grpSpPr>
      <p:pic>
        <p:nvPicPr>
          <p:cNvPr id="168" name="Google Shape;168;p24"/>
          <p:cNvPicPr preferRelativeResize="0"/>
          <p:nvPr/>
        </p:nvPicPr>
        <p:blipFill>
          <a:blip r:embed="rId2">
            <a:alphaModFix/>
          </a:blip>
          <a:stretch>
            <a:fillRect/>
          </a:stretch>
        </p:blipFill>
        <p:spPr>
          <a:xfrm>
            <a:off x="0" y="0"/>
            <a:ext cx="9143997" cy="5143490"/>
          </a:xfrm>
          <a:prstGeom prst="rect">
            <a:avLst/>
          </a:prstGeom>
          <a:noFill/>
          <a:ln>
            <a:noFill/>
          </a:ln>
        </p:spPr>
      </p:pic>
      <p:grpSp>
        <p:nvGrpSpPr>
          <p:cNvPr id="169" name="Google Shape;169;p24"/>
          <p:cNvGrpSpPr/>
          <p:nvPr/>
        </p:nvGrpSpPr>
        <p:grpSpPr>
          <a:xfrm flipH="1">
            <a:off x="-1110905" y="-1121729"/>
            <a:ext cx="11370712" cy="7387037"/>
            <a:chOff x="-1958730" y="-1121729"/>
            <a:chExt cx="11370712" cy="7387037"/>
          </a:xfrm>
        </p:grpSpPr>
        <p:pic>
          <p:nvPicPr>
            <p:cNvPr id="170" name="Google Shape;170;p24"/>
            <p:cNvPicPr preferRelativeResize="0"/>
            <p:nvPr/>
          </p:nvPicPr>
          <p:blipFill>
            <a:blip r:embed="rId3">
              <a:alphaModFix/>
            </a:blip>
            <a:stretch>
              <a:fillRect/>
            </a:stretch>
          </p:blipFill>
          <p:spPr>
            <a:xfrm>
              <a:off x="7580506" y="4433832"/>
              <a:ext cx="1831476" cy="1831476"/>
            </a:xfrm>
            <a:prstGeom prst="rect">
              <a:avLst/>
            </a:prstGeom>
            <a:noFill/>
            <a:ln>
              <a:noFill/>
            </a:ln>
          </p:spPr>
        </p:pic>
        <p:pic>
          <p:nvPicPr>
            <p:cNvPr id="171" name="Google Shape;171;p24"/>
            <p:cNvPicPr preferRelativeResize="0"/>
            <p:nvPr/>
          </p:nvPicPr>
          <p:blipFill>
            <a:blip r:embed="rId4">
              <a:alphaModFix/>
            </a:blip>
            <a:stretch>
              <a:fillRect/>
            </a:stretch>
          </p:blipFill>
          <p:spPr>
            <a:xfrm>
              <a:off x="-1958730" y="-1121729"/>
              <a:ext cx="1830898" cy="1830898"/>
            </a:xfrm>
            <a:prstGeom prst="rect">
              <a:avLst/>
            </a:prstGeom>
            <a:noFill/>
            <a:ln>
              <a:noFill/>
            </a:ln>
          </p:spPr>
        </p:pic>
      </p:grpSp>
      <p:grpSp>
        <p:nvGrpSpPr>
          <p:cNvPr id="172" name="Google Shape;172;p24"/>
          <p:cNvGrpSpPr/>
          <p:nvPr/>
        </p:nvGrpSpPr>
        <p:grpSpPr>
          <a:xfrm>
            <a:off x="229475" y="268812"/>
            <a:ext cx="8564700" cy="4619688"/>
            <a:chOff x="229475" y="268812"/>
            <a:chExt cx="8564700" cy="4619688"/>
          </a:xfrm>
        </p:grpSpPr>
        <p:cxnSp>
          <p:nvCxnSpPr>
            <p:cNvPr id="173" name="Google Shape;173;p24"/>
            <p:cNvCxnSpPr/>
            <p:nvPr/>
          </p:nvCxnSpPr>
          <p:spPr>
            <a:xfrm>
              <a:off x="917975" y="4888500"/>
              <a:ext cx="7876200" cy="0"/>
            </a:xfrm>
            <a:prstGeom prst="straightConnector1">
              <a:avLst/>
            </a:prstGeom>
            <a:noFill/>
            <a:ln w="9525" cap="flat" cmpd="sng">
              <a:solidFill>
                <a:schemeClr val="dk1"/>
              </a:solidFill>
              <a:prstDash val="solid"/>
              <a:round/>
              <a:headEnd type="none" w="med" len="med"/>
              <a:tailEnd type="none" w="med" len="med"/>
            </a:ln>
          </p:spPr>
        </p:cxnSp>
        <p:cxnSp>
          <p:nvCxnSpPr>
            <p:cNvPr id="174" name="Google Shape;174;p24"/>
            <p:cNvCxnSpPr/>
            <p:nvPr/>
          </p:nvCxnSpPr>
          <p:spPr>
            <a:xfrm>
              <a:off x="229475" y="268812"/>
              <a:ext cx="78762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75"/>
        <p:cNvGrpSpPr/>
        <p:nvPr/>
      </p:nvGrpSpPr>
      <p:grpSpPr>
        <a:xfrm>
          <a:off x="0" y="0"/>
          <a:ext cx="0" cy="0"/>
          <a:chOff x="0" y="0"/>
          <a:chExt cx="0" cy="0"/>
        </a:xfrm>
      </p:grpSpPr>
      <p:pic>
        <p:nvPicPr>
          <p:cNvPr id="176" name="Google Shape;176;p25"/>
          <p:cNvPicPr preferRelativeResize="0"/>
          <p:nvPr/>
        </p:nvPicPr>
        <p:blipFill>
          <a:blip r:embed="rId2">
            <a:alphaModFix/>
          </a:blip>
          <a:stretch>
            <a:fillRect/>
          </a:stretch>
        </p:blipFill>
        <p:spPr>
          <a:xfrm rot="10800000">
            <a:off x="0" y="0"/>
            <a:ext cx="9144003" cy="5143490"/>
          </a:xfrm>
          <a:prstGeom prst="rect">
            <a:avLst/>
          </a:prstGeom>
          <a:noFill/>
          <a:ln>
            <a:noFill/>
          </a:ln>
        </p:spPr>
      </p:pic>
      <p:grpSp>
        <p:nvGrpSpPr>
          <p:cNvPr id="177" name="Google Shape;177;p25"/>
          <p:cNvGrpSpPr/>
          <p:nvPr/>
        </p:nvGrpSpPr>
        <p:grpSpPr>
          <a:xfrm>
            <a:off x="-7399" y="-22171"/>
            <a:ext cx="9158793" cy="5180454"/>
            <a:chOff x="-7399" y="-22171"/>
            <a:chExt cx="9158793" cy="5180454"/>
          </a:xfrm>
        </p:grpSpPr>
        <p:pic>
          <p:nvPicPr>
            <p:cNvPr id="178" name="Google Shape;178;p25"/>
            <p:cNvPicPr preferRelativeResize="0"/>
            <p:nvPr/>
          </p:nvPicPr>
          <p:blipFill>
            <a:blip r:embed="rId3">
              <a:alphaModFix/>
            </a:blip>
            <a:stretch>
              <a:fillRect/>
            </a:stretch>
          </p:blipFill>
          <p:spPr>
            <a:xfrm rot="5400000">
              <a:off x="-1118160" y="1088590"/>
              <a:ext cx="2336399" cy="114878"/>
            </a:xfrm>
            <a:prstGeom prst="rect">
              <a:avLst/>
            </a:prstGeom>
            <a:noFill/>
            <a:ln>
              <a:noFill/>
            </a:ln>
          </p:spPr>
        </p:pic>
        <p:pic>
          <p:nvPicPr>
            <p:cNvPr id="179" name="Google Shape;179;p25"/>
            <p:cNvPicPr preferRelativeResize="0"/>
            <p:nvPr/>
          </p:nvPicPr>
          <p:blipFill>
            <a:blip r:embed="rId3">
              <a:alphaModFix/>
            </a:blip>
            <a:stretch>
              <a:fillRect/>
            </a:stretch>
          </p:blipFill>
          <p:spPr>
            <a:xfrm rot="5400000">
              <a:off x="7925755" y="3932645"/>
              <a:ext cx="2336399" cy="114878"/>
            </a:xfrm>
            <a:prstGeom prst="rect">
              <a:avLst/>
            </a:prstGeom>
            <a:noFill/>
            <a:ln>
              <a:noFill/>
            </a:ln>
          </p:spPr>
        </p:pic>
      </p:grpSp>
      <p:grpSp>
        <p:nvGrpSpPr>
          <p:cNvPr id="180" name="Google Shape;180;p25"/>
          <p:cNvGrpSpPr/>
          <p:nvPr/>
        </p:nvGrpSpPr>
        <p:grpSpPr>
          <a:xfrm flipH="1">
            <a:off x="-7399" y="-36946"/>
            <a:ext cx="9158793" cy="5180454"/>
            <a:chOff x="-7399" y="-22171"/>
            <a:chExt cx="9158793" cy="5180454"/>
          </a:xfrm>
        </p:grpSpPr>
        <p:pic>
          <p:nvPicPr>
            <p:cNvPr id="181" name="Google Shape;181;p25"/>
            <p:cNvPicPr preferRelativeResize="0"/>
            <p:nvPr/>
          </p:nvPicPr>
          <p:blipFill>
            <a:blip r:embed="rId3">
              <a:alphaModFix/>
            </a:blip>
            <a:stretch>
              <a:fillRect/>
            </a:stretch>
          </p:blipFill>
          <p:spPr>
            <a:xfrm rot="5400000">
              <a:off x="-1118160" y="1088590"/>
              <a:ext cx="2336399" cy="114878"/>
            </a:xfrm>
            <a:prstGeom prst="rect">
              <a:avLst/>
            </a:prstGeom>
            <a:noFill/>
            <a:ln>
              <a:noFill/>
            </a:ln>
          </p:spPr>
        </p:pic>
        <p:pic>
          <p:nvPicPr>
            <p:cNvPr id="182" name="Google Shape;182;p25"/>
            <p:cNvPicPr preferRelativeResize="0"/>
            <p:nvPr/>
          </p:nvPicPr>
          <p:blipFill>
            <a:blip r:embed="rId3">
              <a:alphaModFix/>
            </a:blip>
            <a:stretch>
              <a:fillRect/>
            </a:stretch>
          </p:blipFill>
          <p:spPr>
            <a:xfrm rot="5400000">
              <a:off x="7925755" y="3932645"/>
              <a:ext cx="2336399" cy="114878"/>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9144003" cy="5143501"/>
          </a:xfrm>
          <a:prstGeom prst="rect">
            <a:avLst/>
          </a:prstGeom>
          <a:noFill/>
          <a:ln>
            <a:noFill/>
          </a:ln>
        </p:spPr>
      </p:pic>
      <p:sp>
        <p:nvSpPr>
          <p:cNvPr id="24" name="Google Shape;24;p5"/>
          <p:cNvSpPr txBox="1">
            <a:spLocks noGrp="1"/>
          </p:cNvSpPr>
          <p:nvPr>
            <p:ph type="subTitle" idx="1"/>
          </p:nvPr>
        </p:nvSpPr>
        <p:spPr>
          <a:xfrm>
            <a:off x="1428900" y="1940800"/>
            <a:ext cx="2352000" cy="356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1pPr>
            <a:lvl2pPr lvl="1"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25" name="Google Shape;25;p5"/>
          <p:cNvSpPr txBox="1">
            <a:spLocks noGrp="1"/>
          </p:cNvSpPr>
          <p:nvPr>
            <p:ph type="subTitle" idx="2"/>
          </p:nvPr>
        </p:nvSpPr>
        <p:spPr>
          <a:xfrm>
            <a:off x="1428900" y="3114425"/>
            <a:ext cx="2352000" cy="35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1pPr>
            <a:lvl2pPr lvl="1"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1800"/>
              <a:buFont typeface="Raleway"/>
              <a:buNone/>
              <a:defRPr sz="1800" b="1">
                <a:solidFill>
                  <a:schemeClr val="dk1"/>
                </a:solidFill>
                <a:latin typeface="Raleway"/>
                <a:ea typeface="Raleway"/>
                <a:cs typeface="Raleway"/>
                <a:sym typeface="Raleway"/>
              </a:defRPr>
            </a:lvl9pPr>
          </a:lstStyle>
          <a:p>
            <a:endParaRPr/>
          </a:p>
        </p:txBody>
      </p:sp>
      <p:sp>
        <p:nvSpPr>
          <p:cNvPr id="26" name="Google Shape;26;p5"/>
          <p:cNvSpPr txBox="1">
            <a:spLocks noGrp="1"/>
          </p:cNvSpPr>
          <p:nvPr>
            <p:ph type="subTitle" idx="3"/>
          </p:nvPr>
        </p:nvSpPr>
        <p:spPr>
          <a:xfrm>
            <a:off x="1428900" y="2297500"/>
            <a:ext cx="23520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5"/>
          <p:cNvSpPr txBox="1">
            <a:spLocks noGrp="1"/>
          </p:cNvSpPr>
          <p:nvPr>
            <p:ph type="subTitle" idx="4"/>
          </p:nvPr>
        </p:nvSpPr>
        <p:spPr>
          <a:xfrm>
            <a:off x="1428900" y="3471125"/>
            <a:ext cx="23520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 name="Google Shape;28;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pic>
        <p:nvPicPr>
          <p:cNvPr id="30" name="Google Shape;30;p6"/>
          <p:cNvPicPr preferRelativeResize="0"/>
          <p:nvPr/>
        </p:nvPicPr>
        <p:blipFill>
          <a:blip r:embed="rId2">
            <a:alphaModFix/>
          </a:blip>
          <a:stretch>
            <a:fillRect/>
          </a:stretch>
        </p:blipFill>
        <p:spPr>
          <a:xfrm flipH="1">
            <a:off x="0" y="0"/>
            <a:ext cx="9144003" cy="5143501"/>
          </a:xfrm>
          <a:prstGeom prst="rect">
            <a:avLst/>
          </a:prstGeom>
          <a:noFill/>
          <a:ln>
            <a:noFill/>
          </a:ln>
        </p:spPr>
      </p:pic>
      <p:sp>
        <p:nvSpPr>
          <p:cNvPr id="31" name="Google Shape;31;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2" name="Google Shape;32;p6"/>
          <p:cNvGrpSpPr/>
          <p:nvPr/>
        </p:nvGrpSpPr>
        <p:grpSpPr>
          <a:xfrm>
            <a:off x="-21022" y="-7010"/>
            <a:ext cx="9186045" cy="5164522"/>
            <a:chOff x="-21022" y="-7010"/>
            <a:chExt cx="9186045" cy="5164522"/>
          </a:xfrm>
        </p:grpSpPr>
        <p:pic>
          <p:nvPicPr>
            <p:cNvPr id="33" name="Google Shape;33;p6"/>
            <p:cNvPicPr preferRelativeResize="0"/>
            <p:nvPr/>
          </p:nvPicPr>
          <p:blipFill>
            <a:blip r:embed="rId3">
              <a:alphaModFix/>
            </a:blip>
            <a:stretch>
              <a:fillRect/>
            </a:stretch>
          </p:blipFill>
          <p:spPr>
            <a:xfrm>
              <a:off x="7492223" y="5075262"/>
              <a:ext cx="1672800" cy="82249"/>
            </a:xfrm>
            <a:prstGeom prst="rect">
              <a:avLst/>
            </a:prstGeom>
            <a:noFill/>
            <a:ln>
              <a:noFill/>
            </a:ln>
          </p:spPr>
        </p:pic>
        <p:pic>
          <p:nvPicPr>
            <p:cNvPr id="34" name="Google Shape;34;p6"/>
            <p:cNvPicPr preferRelativeResize="0"/>
            <p:nvPr/>
          </p:nvPicPr>
          <p:blipFill>
            <a:blip r:embed="rId3">
              <a:alphaModFix/>
            </a:blip>
            <a:stretch>
              <a:fillRect/>
            </a:stretch>
          </p:blipFill>
          <p:spPr>
            <a:xfrm>
              <a:off x="-21022" y="-7010"/>
              <a:ext cx="1672800" cy="82249"/>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pic>
        <p:nvPicPr>
          <p:cNvPr id="36" name="Google Shape;36;p7"/>
          <p:cNvPicPr preferRelativeResize="0"/>
          <p:nvPr/>
        </p:nvPicPr>
        <p:blipFill>
          <a:blip r:embed="rId2">
            <a:alphaModFix/>
          </a:blip>
          <a:stretch>
            <a:fillRect/>
          </a:stretch>
        </p:blipFill>
        <p:spPr>
          <a:xfrm>
            <a:off x="0" y="0"/>
            <a:ext cx="9144018" cy="5143501"/>
          </a:xfrm>
          <a:prstGeom prst="rect">
            <a:avLst/>
          </a:prstGeom>
          <a:noFill/>
          <a:ln>
            <a:noFill/>
          </a:ln>
        </p:spPr>
      </p:pic>
      <p:sp>
        <p:nvSpPr>
          <p:cNvPr id="37" name="Google Shape;37;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7"/>
          <p:cNvSpPr txBox="1">
            <a:spLocks noGrp="1"/>
          </p:cNvSpPr>
          <p:nvPr>
            <p:ph type="body" idx="1"/>
          </p:nvPr>
        </p:nvSpPr>
        <p:spPr>
          <a:xfrm>
            <a:off x="720000" y="1152475"/>
            <a:ext cx="33222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grpSp>
        <p:nvGrpSpPr>
          <p:cNvPr id="39" name="Google Shape;39;p7"/>
          <p:cNvGrpSpPr/>
          <p:nvPr/>
        </p:nvGrpSpPr>
        <p:grpSpPr>
          <a:xfrm>
            <a:off x="361375" y="223563"/>
            <a:ext cx="8421250" cy="4696375"/>
            <a:chOff x="361375" y="223563"/>
            <a:chExt cx="8421250" cy="4696375"/>
          </a:xfrm>
        </p:grpSpPr>
        <p:cxnSp>
          <p:nvCxnSpPr>
            <p:cNvPr id="40" name="Google Shape;40;p7"/>
            <p:cNvCxnSpPr/>
            <p:nvPr/>
          </p:nvCxnSpPr>
          <p:spPr>
            <a:xfrm>
              <a:off x="361375" y="223563"/>
              <a:ext cx="0" cy="4633500"/>
            </a:xfrm>
            <a:prstGeom prst="straightConnector1">
              <a:avLst/>
            </a:prstGeom>
            <a:noFill/>
            <a:ln w="9525" cap="flat" cmpd="sng">
              <a:solidFill>
                <a:schemeClr val="dk1"/>
              </a:solidFill>
              <a:prstDash val="solid"/>
              <a:round/>
              <a:headEnd type="none" w="med" len="med"/>
              <a:tailEnd type="none" w="med" len="med"/>
            </a:ln>
          </p:spPr>
        </p:cxnSp>
        <p:cxnSp>
          <p:nvCxnSpPr>
            <p:cNvPr id="41" name="Google Shape;41;p7"/>
            <p:cNvCxnSpPr/>
            <p:nvPr/>
          </p:nvCxnSpPr>
          <p:spPr>
            <a:xfrm>
              <a:off x="8782625" y="286438"/>
              <a:ext cx="0" cy="46335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pic>
        <p:nvPicPr>
          <p:cNvPr id="43" name="Google Shape;43;p8"/>
          <p:cNvPicPr preferRelativeResize="0"/>
          <p:nvPr/>
        </p:nvPicPr>
        <p:blipFill>
          <a:blip r:embed="rId2">
            <a:alphaModFix/>
          </a:blip>
          <a:stretch>
            <a:fillRect/>
          </a:stretch>
        </p:blipFill>
        <p:spPr>
          <a:xfrm>
            <a:off x="9472" y="-11"/>
            <a:ext cx="9144003" cy="5143545"/>
          </a:xfrm>
          <a:prstGeom prst="rect">
            <a:avLst/>
          </a:prstGeom>
          <a:noFill/>
          <a:ln>
            <a:noFill/>
          </a:ln>
        </p:spPr>
      </p:pic>
      <p:sp>
        <p:nvSpPr>
          <p:cNvPr id="44" name="Google Shape;44;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45" name="Google Shape;45;p8"/>
          <p:cNvGrpSpPr/>
          <p:nvPr/>
        </p:nvGrpSpPr>
        <p:grpSpPr>
          <a:xfrm>
            <a:off x="-4549" y="-14015"/>
            <a:ext cx="10264931" cy="5597348"/>
            <a:chOff x="-4549" y="-14015"/>
            <a:chExt cx="10264931" cy="5597348"/>
          </a:xfrm>
        </p:grpSpPr>
        <p:pic>
          <p:nvPicPr>
            <p:cNvPr id="46" name="Google Shape;46;p8"/>
            <p:cNvPicPr preferRelativeResize="0"/>
            <p:nvPr/>
          </p:nvPicPr>
          <p:blipFill>
            <a:blip r:embed="rId3">
              <a:alphaModFix/>
            </a:blip>
            <a:stretch>
              <a:fillRect/>
            </a:stretch>
          </p:blipFill>
          <p:spPr>
            <a:xfrm>
              <a:off x="8428906" y="3751857"/>
              <a:ext cx="1831476" cy="1831476"/>
            </a:xfrm>
            <a:prstGeom prst="rect">
              <a:avLst/>
            </a:prstGeom>
            <a:noFill/>
            <a:ln>
              <a:noFill/>
            </a:ln>
          </p:spPr>
        </p:pic>
        <p:pic>
          <p:nvPicPr>
            <p:cNvPr id="47" name="Google Shape;47;p8"/>
            <p:cNvPicPr preferRelativeResize="0"/>
            <p:nvPr/>
          </p:nvPicPr>
          <p:blipFill>
            <a:blip r:embed="rId4">
              <a:alphaModFix/>
            </a:blip>
            <a:stretch>
              <a:fillRect/>
            </a:stretch>
          </p:blipFill>
          <p:spPr>
            <a:xfrm rot="5400000">
              <a:off x="-1115310" y="1096745"/>
              <a:ext cx="2336399" cy="114878"/>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pic>
        <p:nvPicPr>
          <p:cNvPr id="49" name="Google Shape;49;p9"/>
          <p:cNvPicPr preferRelativeResize="0"/>
          <p:nvPr/>
        </p:nvPicPr>
        <p:blipFill>
          <a:blip r:embed="rId2">
            <a:alphaModFix/>
          </a:blip>
          <a:stretch>
            <a:fillRect/>
          </a:stretch>
        </p:blipFill>
        <p:spPr>
          <a:xfrm rot="10800000" flipH="1">
            <a:off x="0" y="0"/>
            <a:ext cx="9143997" cy="5143490"/>
          </a:xfrm>
          <a:prstGeom prst="rect">
            <a:avLst/>
          </a:prstGeom>
          <a:noFill/>
          <a:ln>
            <a:noFill/>
          </a:ln>
        </p:spPr>
      </p:pic>
      <p:sp>
        <p:nvSpPr>
          <p:cNvPr id="50" name="Google Shape;50;p9"/>
          <p:cNvSpPr txBox="1">
            <a:spLocks noGrp="1"/>
          </p:cNvSpPr>
          <p:nvPr>
            <p:ph type="title"/>
          </p:nvPr>
        </p:nvSpPr>
        <p:spPr>
          <a:xfrm>
            <a:off x="4079100" y="1078579"/>
            <a:ext cx="4349700" cy="72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1" name="Google Shape;51;p9"/>
          <p:cNvSpPr txBox="1">
            <a:spLocks noGrp="1"/>
          </p:cNvSpPr>
          <p:nvPr>
            <p:ph type="subTitle" idx="1"/>
          </p:nvPr>
        </p:nvSpPr>
        <p:spPr>
          <a:xfrm>
            <a:off x="4079193" y="1887663"/>
            <a:ext cx="4349700" cy="1258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52" name="Google Shape;52;p9"/>
          <p:cNvGrpSpPr/>
          <p:nvPr/>
        </p:nvGrpSpPr>
        <p:grpSpPr>
          <a:xfrm>
            <a:off x="3764950" y="3984625"/>
            <a:ext cx="4978200" cy="4978200"/>
            <a:chOff x="6142050" y="82650"/>
            <a:chExt cx="4978200" cy="4978200"/>
          </a:xfrm>
        </p:grpSpPr>
        <p:sp>
          <p:nvSpPr>
            <p:cNvPr id="53" name="Google Shape;53;p9"/>
            <p:cNvSpPr/>
            <p:nvPr/>
          </p:nvSpPr>
          <p:spPr>
            <a:xfrm>
              <a:off x="6142050" y="82650"/>
              <a:ext cx="4978200" cy="4978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4" name="Google Shape;54;p9"/>
            <p:cNvSpPr/>
            <p:nvPr/>
          </p:nvSpPr>
          <p:spPr>
            <a:xfrm>
              <a:off x="6310200" y="250800"/>
              <a:ext cx="4641900" cy="4641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pic>
        <p:nvPicPr>
          <p:cNvPr id="56" name="Google Shape;56;p10"/>
          <p:cNvPicPr preferRelativeResize="0"/>
          <p:nvPr/>
        </p:nvPicPr>
        <p:blipFill>
          <a:blip r:embed="rId2">
            <a:alphaModFix/>
          </a:blip>
          <a:stretch>
            <a:fillRect/>
          </a:stretch>
        </p:blipFill>
        <p:spPr>
          <a:xfrm>
            <a:off x="0" y="0"/>
            <a:ext cx="9144003" cy="5143490"/>
          </a:xfrm>
          <a:prstGeom prst="rect">
            <a:avLst/>
          </a:prstGeom>
          <a:noFill/>
          <a:ln>
            <a:noFill/>
          </a:ln>
        </p:spPr>
      </p:pic>
      <p:sp>
        <p:nvSpPr>
          <p:cNvPr id="57" name="Google Shape;57;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8"/>
        <p:cNvGrpSpPr/>
        <p:nvPr/>
      </p:nvGrpSpPr>
      <p:grpSpPr>
        <a:xfrm>
          <a:off x="0" y="0"/>
          <a:ext cx="0" cy="0"/>
          <a:chOff x="0" y="0"/>
          <a:chExt cx="0" cy="0"/>
        </a:xfrm>
      </p:grpSpPr>
      <p:pic>
        <p:nvPicPr>
          <p:cNvPr id="59" name="Google Shape;59;p11"/>
          <p:cNvPicPr preferRelativeResize="0"/>
          <p:nvPr/>
        </p:nvPicPr>
        <p:blipFill>
          <a:blip r:embed="rId2">
            <a:alphaModFix/>
          </a:blip>
          <a:stretch>
            <a:fillRect/>
          </a:stretch>
        </p:blipFill>
        <p:spPr>
          <a:xfrm>
            <a:off x="9472" y="-7423"/>
            <a:ext cx="9144003" cy="5143545"/>
          </a:xfrm>
          <a:prstGeom prst="rect">
            <a:avLst/>
          </a:prstGeom>
          <a:noFill/>
          <a:ln>
            <a:noFill/>
          </a:ln>
        </p:spPr>
      </p:pic>
      <p:grpSp>
        <p:nvGrpSpPr>
          <p:cNvPr id="60" name="Google Shape;60;p11"/>
          <p:cNvGrpSpPr/>
          <p:nvPr/>
        </p:nvGrpSpPr>
        <p:grpSpPr>
          <a:xfrm rot="10800000" flipH="1">
            <a:off x="-14780" y="-22167"/>
            <a:ext cx="9193125" cy="5180445"/>
            <a:chOff x="-14780" y="-22167"/>
            <a:chExt cx="9193125" cy="5180445"/>
          </a:xfrm>
        </p:grpSpPr>
        <p:pic>
          <p:nvPicPr>
            <p:cNvPr id="61" name="Google Shape;61;p11"/>
            <p:cNvPicPr preferRelativeResize="0"/>
            <p:nvPr/>
          </p:nvPicPr>
          <p:blipFill>
            <a:blip r:embed="rId3">
              <a:alphaModFix/>
            </a:blip>
            <a:stretch>
              <a:fillRect/>
            </a:stretch>
          </p:blipFill>
          <p:spPr>
            <a:xfrm>
              <a:off x="-14780" y="5076028"/>
              <a:ext cx="1672800" cy="82249"/>
            </a:xfrm>
            <a:prstGeom prst="rect">
              <a:avLst/>
            </a:prstGeom>
            <a:noFill/>
            <a:ln>
              <a:noFill/>
            </a:ln>
          </p:spPr>
        </p:pic>
        <p:pic>
          <p:nvPicPr>
            <p:cNvPr id="62" name="Google Shape;62;p11"/>
            <p:cNvPicPr preferRelativeResize="0"/>
            <p:nvPr/>
          </p:nvPicPr>
          <p:blipFill>
            <a:blip r:embed="rId3">
              <a:alphaModFix/>
            </a:blip>
            <a:stretch>
              <a:fillRect/>
            </a:stretch>
          </p:blipFill>
          <p:spPr>
            <a:xfrm>
              <a:off x="7505545" y="-22167"/>
              <a:ext cx="1672800" cy="82249"/>
            </a:xfrm>
            <a:prstGeom prst="rect">
              <a:avLst/>
            </a:prstGeom>
            <a:noFill/>
            <a:ln>
              <a:noFill/>
            </a:ln>
          </p:spPr>
        </p:pic>
      </p:grpSp>
      <p:sp>
        <p:nvSpPr>
          <p:cNvPr id="63" name="Google Shape;63;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4" name="Google Shape;64;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1pPr>
            <a:lvl2pPr lvl="1" rtl="0">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2pPr>
            <a:lvl3pPr lvl="2" rtl="0">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3pPr>
            <a:lvl4pPr lvl="3" rtl="0">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4pPr>
            <a:lvl5pPr lvl="4" rtl="0">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5pPr>
            <a:lvl6pPr lvl="5" rtl="0">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6pPr>
            <a:lvl7pPr lvl="6" rtl="0">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7pPr>
            <a:lvl8pPr lvl="7" rtl="0">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8pPr>
            <a:lvl9pPr lvl="8" rtl="0">
              <a:spcBef>
                <a:spcPts val="0"/>
              </a:spcBef>
              <a:spcAft>
                <a:spcPts val="0"/>
              </a:spcAft>
              <a:buClr>
                <a:schemeClr val="dk1"/>
              </a:buClr>
              <a:buSzPts val="3000"/>
              <a:buFont typeface="Poppins SemiBold"/>
              <a:buNone/>
              <a:defRPr sz="3000">
                <a:solidFill>
                  <a:schemeClr val="dk1"/>
                </a:solidFill>
                <a:latin typeface="Poppins SemiBold"/>
                <a:ea typeface="Poppins SemiBold"/>
                <a:cs typeface="Poppins SemiBold"/>
                <a:sym typeface="Poppins Semi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00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00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60" r:id="rId10"/>
    <p:sldLayoutId id="2147483666" r:id="rId11"/>
    <p:sldLayoutId id="2147483667" r:id="rId12"/>
    <p:sldLayoutId id="2147483670" r:id="rId13"/>
    <p:sldLayoutId id="2147483671"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29"/>
          <p:cNvPicPr preferRelativeResize="0"/>
          <p:nvPr/>
        </p:nvPicPr>
        <p:blipFill rotWithShape="1">
          <a:blip r:embed="rId3">
            <a:alphaModFix/>
          </a:blip>
          <a:srcRect/>
          <a:stretch/>
        </p:blipFill>
        <p:spPr>
          <a:xfrm>
            <a:off x="7259483" y="2440528"/>
            <a:ext cx="2555075" cy="2555075"/>
          </a:xfrm>
          <a:prstGeom prst="rect">
            <a:avLst/>
          </a:prstGeom>
          <a:noFill/>
          <a:ln>
            <a:noFill/>
          </a:ln>
        </p:spPr>
      </p:pic>
      <p:sp>
        <p:nvSpPr>
          <p:cNvPr id="194" name="Google Shape;194;p29"/>
          <p:cNvSpPr txBox="1">
            <a:spLocks noGrp="1"/>
          </p:cNvSpPr>
          <p:nvPr>
            <p:ph type="ctrTitle"/>
          </p:nvPr>
        </p:nvSpPr>
        <p:spPr>
          <a:xfrm>
            <a:off x="715100" y="535000"/>
            <a:ext cx="6083700" cy="192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ea typeface="Poppins Light"/>
              </a:rPr>
              <a:t>MACHINE LEARNING</a:t>
            </a:r>
            <a:endParaRPr dirty="0">
              <a:latin typeface="Poppins Light"/>
              <a:ea typeface="Poppins Light"/>
              <a:cs typeface="Poppins Light"/>
              <a:sym typeface="Poppins Light"/>
            </a:endParaRPr>
          </a:p>
        </p:txBody>
      </p:sp>
      <p:sp>
        <p:nvSpPr>
          <p:cNvPr id="195" name="Google Shape;195;p29"/>
          <p:cNvSpPr txBox="1">
            <a:spLocks noGrp="1"/>
          </p:cNvSpPr>
          <p:nvPr>
            <p:ph type="subTitle" idx="1"/>
          </p:nvPr>
        </p:nvSpPr>
        <p:spPr>
          <a:xfrm>
            <a:off x="3972060" y="2682501"/>
            <a:ext cx="4750420" cy="20864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b="1" u="sng" dirty="0">
                <a:latin typeface="+mj-lt"/>
              </a:rPr>
              <a:t>TEAM-20</a:t>
            </a:r>
          </a:p>
          <a:p>
            <a:pPr marL="0" lvl="0" indent="0" algn="l" rtl="0">
              <a:spcBef>
                <a:spcPts val="0"/>
              </a:spcBef>
              <a:spcAft>
                <a:spcPts val="0"/>
              </a:spcAft>
              <a:buNone/>
            </a:pPr>
            <a:endParaRPr lang="en-IN" b="1" u="sng" dirty="0"/>
          </a:p>
          <a:p>
            <a:pPr marL="0" lvl="0" indent="0" algn="l" rtl="0">
              <a:spcBef>
                <a:spcPts val="0"/>
              </a:spcBef>
              <a:spcAft>
                <a:spcPts val="0"/>
              </a:spcAft>
              <a:buNone/>
            </a:pPr>
            <a:endParaRPr lang="en-IN" b="1" dirty="0"/>
          </a:p>
        </p:txBody>
      </p:sp>
      <p:pic>
        <p:nvPicPr>
          <p:cNvPr id="196" name="Google Shape;196;p29"/>
          <p:cNvPicPr preferRelativeResize="0"/>
          <p:nvPr/>
        </p:nvPicPr>
        <p:blipFill>
          <a:blip r:embed="rId4">
            <a:alphaModFix/>
          </a:blip>
          <a:stretch>
            <a:fillRect/>
          </a:stretch>
        </p:blipFill>
        <p:spPr>
          <a:xfrm>
            <a:off x="-14780" y="5017875"/>
            <a:ext cx="2555075" cy="125625"/>
          </a:xfrm>
          <a:prstGeom prst="rect">
            <a:avLst/>
          </a:prstGeom>
          <a:noFill/>
          <a:ln>
            <a:noFill/>
          </a:ln>
        </p:spPr>
      </p:pic>
      <p:cxnSp>
        <p:nvCxnSpPr>
          <p:cNvPr id="197" name="Google Shape;197;p29"/>
          <p:cNvCxnSpPr>
            <a:cxnSpLocks/>
          </p:cNvCxnSpPr>
          <p:nvPr/>
        </p:nvCxnSpPr>
        <p:spPr>
          <a:xfrm flipH="1">
            <a:off x="0" y="3725725"/>
            <a:ext cx="4157003" cy="0"/>
          </a:xfrm>
          <a:prstGeom prst="straightConnector1">
            <a:avLst/>
          </a:prstGeom>
          <a:noFill/>
          <a:ln w="9525" cap="flat" cmpd="sng">
            <a:solidFill>
              <a:schemeClr val="dk1"/>
            </a:solidFill>
            <a:prstDash val="solid"/>
            <a:round/>
            <a:headEnd type="none" w="med" len="med"/>
            <a:tailEnd type="none" w="med" len="med"/>
          </a:ln>
        </p:spPr>
      </p:cxnSp>
      <p:graphicFrame>
        <p:nvGraphicFramePr>
          <p:cNvPr id="6" name="Table 5">
            <a:extLst>
              <a:ext uri="{FF2B5EF4-FFF2-40B4-BE49-F238E27FC236}">
                <a16:creationId xmlns:a16="http://schemas.microsoft.com/office/drawing/2014/main" id="{D1DE0A7E-D398-914B-D499-DB62B2B2C526}"/>
              </a:ext>
            </a:extLst>
          </p:cNvPr>
          <p:cNvGraphicFramePr>
            <a:graphicFrameLocks noGrp="1"/>
          </p:cNvGraphicFramePr>
          <p:nvPr>
            <p:extLst>
              <p:ext uri="{D42A27DB-BD31-4B8C-83A1-F6EECF244321}">
                <p14:modId xmlns:p14="http://schemas.microsoft.com/office/powerpoint/2010/main" val="3283706021"/>
              </p:ext>
            </p:extLst>
          </p:nvPr>
        </p:nvGraphicFramePr>
        <p:xfrm>
          <a:off x="4149969" y="3222752"/>
          <a:ext cx="4547306" cy="1483360"/>
        </p:xfrm>
        <a:graphic>
          <a:graphicData uri="http://schemas.openxmlformats.org/drawingml/2006/table">
            <a:tbl>
              <a:tblPr firstRow="1" bandRow="1">
                <a:tableStyleId>{EF291107-7F37-44C9-B49D-A0502C1F5E19}</a:tableStyleId>
              </a:tblPr>
              <a:tblGrid>
                <a:gridCol w="1520458">
                  <a:extLst>
                    <a:ext uri="{9D8B030D-6E8A-4147-A177-3AD203B41FA5}">
                      <a16:colId xmlns:a16="http://schemas.microsoft.com/office/drawing/2014/main" val="3533334945"/>
                    </a:ext>
                  </a:extLst>
                </a:gridCol>
                <a:gridCol w="1513424">
                  <a:extLst>
                    <a:ext uri="{9D8B030D-6E8A-4147-A177-3AD203B41FA5}">
                      <a16:colId xmlns:a16="http://schemas.microsoft.com/office/drawing/2014/main" val="986739877"/>
                    </a:ext>
                  </a:extLst>
                </a:gridCol>
                <a:gridCol w="1513424">
                  <a:extLst>
                    <a:ext uri="{9D8B030D-6E8A-4147-A177-3AD203B41FA5}">
                      <a16:colId xmlns:a16="http://schemas.microsoft.com/office/drawing/2014/main" val="765106923"/>
                    </a:ext>
                  </a:extLst>
                </a:gridCol>
              </a:tblGrid>
              <a:tr h="370840">
                <a:tc>
                  <a:txBody>
                    <a:bodyPr/>
                    <a:lstStyle/>
                    <a:p>
                      <a:r>
                        <a:rPr lang="en-IN" dirty="0">
                          <a:solidFill>
                            <a:schemeClr val="tx1"/>
                          </a:solidFill>
                        </a:rPr>
                        <a:t>NAME</a:t>
                      </a:r>
                    </a:p>
                  </a:txBody>
                  <a:tcPr/>
                </a:tc>
                <a:tc>
                  <a:txBody>
                    <a:bodyPr/>
                    <a:lstStyle/>
                    <a:p>
                      <a:r>
                        <a:rPr lang="en-IN" dirty="0">
                          <a:solidFill>
                            <a:schemeClr val="tx1"/>
                          </a:solidFill>
                        </a:rPr>
                        <a:t>USN</a:t>
                      </a:r>
                    </a:p>
                  </a:txBody>
                  <a:tcPr/>
                </a:tc>
                <a:tc>
                  <a:txBody>
                    <a:bodyPr/>
                    <a:lstStyle/>
                    <a:p>
                      <a:r>
                        <a:rPr lang="en-IN" dirty="0">
                          <a:solidFill>
                            <a:schemeClr val="tx1"/>
                          </a:solidFill>
                        </a:rPr>
                        <a:t>ROLL-NO</a:t>
                      </a:r>
                    </a:p>
                  </a:txBody>
                  <a:tcPr/>
                </a:tc>
                <a:extLst>
                  <a:ext uri="{0D108BD9-81ED-4DB2-BD59-A6C34878D82A}">
                    <a16:rowId xmlns:a16="http://schemas.microsoft.com/office/drawing/2014/main" val="33397717"/>
                  </a:ext>
                </a:extLst>
              </a:tr>
              <a:tr h="370840">
                <a:tc>
                  <a:txBody>
                    <a:bodyPr/>
                    <a:lstStyle/>
                    <a:p>
                      <a:r>
                        <a:rPr lang="en-IN" dirty="0" err="1">
                          <a:solidFill>
                            <a:schemeClr val="tx1"/>
                          </a:solidFill>
                        </a:rPr>
                        <a:t>T.Keerthana</a:t>
                      </a:r>
                      <a:endParaRPr lang="en-IN" dirty="0">
                        <a:solidFill>
                          <a:schemeClr val="tx1"/>
                        </a:solidFill>
                      </a:endParaRPr>
                    </a:p>
                  </a:txBody>
                  <a:tcPr/>
                </a:tc>
                <a:tc>
                  <a:txBody>
                    <a:bodyPr/>
                    <a:lstStyle/>
                    <a:p>
                      <a:r>
                        <a:rPr lang="en-IN" dirty="0">
                          <a:solidFill>
                            <a:schemeClr val="tx1"/>
                          </a:solidFill>
                        </a:rPr>
                        <a:t>01fe22bec073</a:t>
                      </a:r>
                    </a:p>
                  </a:txBody>
                  <a:tcPr/>
                </a:tc>
                <a:tc>
                  <a:txBody>
                    <a:bodyPr/>
                    <a:lstStyle/>
                    <a:p>
                      <a:r>
                        <a:rPr lang="en-IN" dirty="0">
                          <a:solidFill>
                            <a:schemeClr val="tx1"/>
                          </a:solidFill>
                        </a:rPr>
                        <a:t>243</a:t>
                      </a:r>
                    </a:p>
                  </a:txBody>
                  <a:tcPr/>
                </a:tc>
                <a:extLst>
                  <a:ext uri="{0D108BD9-81ED-4DB2-BD59-A6C34878D82A}">
                    <a16:rowId xmlns:a16="http://schemas.microsoft.com/office/drawing/2014/main" val="4019305513"/>
                  </a:ext>
                </a:extLst>
              </a:tr>
              <a:tr h="370840">
                <a:tc>
                  <a:txBody>
                    <a:bodyPr/>
                    <a:lstStyle/>
                    <a:p>
                      <a:r>
                        <a:rPr lang="en-IN" dirty="0">
                          <a:solidFill>
                            <a:schemeClr val="tx1"/>
                          </a:solidFill>
                        </a:rPr>
                        <a:t>Sanjana H</a:t>
                      </a:r>
                    </a:p>
                  </a:txBody>
                  <a:tcPr/>
                </a:tc>
                <a:tc>
                  <a:txBody>
                    <a:bodyPr/>
                    <a:lstStyle/>
                    <a:p>
                      <a:r>
                        <a:rPr lang="en-IN" dirty="0">
                          <a:solidFill>
                            <a:schemeClr val="tx1"/>
                          </a:solidFill>
                        </a:rPr>
                        <a:t>01fe22bec019</a:t>
                      </a:r>
                    </a:p>
                  </a:txBody>
                  <a:tcPr/>
                </a:tc>
                <a:tc>
                  <a:txBody>
                    <a:bodyPr/>
                    <a:lstStyle/>
                    <a:p>
                      <a:r>
                        <a:rPr lang="en-IN" dirty="0">
                          <a:solidFill>
                            <a:schemeClr val="tx1"/>
                          </a:solidFill>
                        </a:rPr>
                        <a:t>215</a:t>
                      </a:r>
                    </a:p>
                  </a:txBody>
                  <a:tcPr/>
                </a:tc>
                <a:extLst>
                  <a:ext uri="{0D108BD9-81ED-4DB2-BD59-A6C34878D82A}">
                    <a16:rowId xmlns:a16="http://schemas.microsoft.com/office/drawing/2014/main" val="1908296465"/>
                  </a:ext>
                </a:extLst>
              </a:tr>
              <a:tr h="370840">
                <a:tc>
                  <a:txBody>
                    <a:bodyPr/>
                    <a:lstStyle/>
                    <a:p>
                      <a:r>
                        <a:rPr lang="en-IN" dirty="0">
                          <a:solidFill>
                            <a:schemeClr val="tx1"/>
                          </a:solidFill>
                        </a:rPr>
                        <a:t>Samarth A</a:t>
                      </a:r>
                    </a:p>
                  </a:txBody>
                  <a:tcPr/>
                </a:tc>
                <a:tc>
                  <a:txBody>
                    <a:bodyPr/>
                    <a:lstStyle/>
                    <a:p>
                      <a:r>
                        <a:rPr lang="en-IN" dirty="0">
                          <a:solidFill>
                            <a:schemeClr val="tx1"/>
                          </a:solidFill>
                        </a:rPr>
                        <a:t>01fee22bec048</a:t>
                      </a:r>
                    </a:p>
                  </a:txBody>
                  <a:tcPr/>
                </a:tc>
                <a:tc>
                  <a:txBody>
                    <a:bodyPr/>
                    <a:lstStyle/>
                    <a:p>
                      <a:r>
                        <a:rPr lang="en-IN" dirty="0">
                          <a:solidFill>
                            <a:schemeClr val="tx1"/>
                          </a:solidFill>
                        </a:rPr>
                        <a:t>223</a:t>
                      </a:r>
                    </a:p>
                  </a:txBody>
                  <a:tcPr/>
                </a:tc>
                <a:extLst>
                  <a:ext uri="{0D108BD9-81ED-4DB2-BD59-A6C34878D82A}">
                    <a16:rowId xmlns:a16="http://schemas.microsoft.com/office/drawing/2014/main" val="1446521848"/>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8B95A-D33A-D8CC-17EF-B23661A3666E}"/>
              </a:ext>
            </a:extLst>
          </p:cNvPr>
          <p:cNvSpPr>
            <a:spLocks noGrp="1"/>
          </p:cNvSpPr>
          <p:nvPr>
            <p:ph type="title"/>
          </p:nvPr>
        </p:nvSpPr>
        <p:spPr>
          <a:xfrm>
            <a:off x="0" y="0"/>
            <a:ext cx="7704000" cy="572700"/>
          </a:xfrm>
        </p:spPr>
        <p:txBody>
          <a:bodyPr/>
          <a:lstStyle/>
          <a:p>
            <a:r>
              <a:rPr lang="en-IN" dirty="0">
                <a:latin typeface="Algerian" panose="04020705040A02060702" pitchFamily="82" charset="0"/>
              </a:rPr>
              <a:t>DATASET DESCRIPTION:-</a:t>
            </a:r>
          </a:p>
        </p:txBody>
      </p:sp>
      <p:sp>
        <p:nvSpPr>
          <p:cNvPr id="3" name="Rectangle 1">
            <a:extLst>
              <a:ext uri="{FF2B5EF4-FFF2-40B4-BE49-F238E27FC236}">
                <a16:creationId xmlns:a16="http://schemas.microsoft.com/office/drawing/2014/main" id="{796C3AA7-007F-0272-0258-BD873D703F4F}"/>
              </a:ext>
            </a:extLst>
          </p:cNvPr>
          <p:cNvSpPr>
            <a:spLocks noChangeArrowheads="1"/>
          </p:cNvSpPr>
          <p:nvPr/>
        </p:nvSpPr>
        <p:spPr bwMode="auto">
          <a:xfrm>
            <a:off x="83820" y="712985"/>
            <a:ext cx="8435340"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Arial" panose="020B0604020202020204" pitchFamily="34" charset="0"/>
              </a:rPr>
              <a:t>Dataset Name</a:t>
            </a:r>
            <a:r>
              <a:rPr kumimoji="0" lang="en-US" altLang="en-US" b="0" i="0" u="none" strike="noStrike" cap="none" normalizeH="0" baseline="0" dirty="0">
                <a:ln>
                  <a:noFill/>
                </a:ln>
                <a:solidFill>
                  <a:schemeClr val="tx1"/>
                </a:solidFill>
                <a:effectLst/>
                <a:latin typeface="Arial" panose="020B0604020202020204" pitchFamily="34" charset="0"/>
              </a:rPr>
              <a:t>: Diabetic Retinopathy 224x224 (2019 Data). </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Arial" panose="020B0604020202020204" pitchFamily="34" charset="0"/>
              </a:rPr>
              <a:t>Source</a:t>
            </a:r>
            <a:r>
              <a:rPr kumimoji="0" lang="en-US" altLang="en-US" b="0" i="0" u="none" strike="noStrike" cap="none" normalizeH="0" baseline="0" dirty="0">
                <a:ln>
                  <a:noFill/>
                </a:ln>
                <a:solidFill>
                  <a:schemeClr val="tx1"/>
                </a:solidFill>
                <a:effectLst/>
                <a:latin typeface="Arial" panose="020B0604020202020204" pitchFamily="34" charset="0"/>
              </a:rPr>
              <a:t>: Derived from the APTOS 2019 Blindness Detection dataset. </a:t>
            </a:r>
          </a:p>
          <a:p>
            <a:pPr marL="0" marR="0" lvl="0" indent="0" algn="l"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latin typeface="Arial" panose="020B0604020202020204" pitchFamily="34" charset="0"/>
              </a:rPr>
              <a:t>3.Image Details</a:t>
            </a:r>
            <a:r>
              <a:rPr kumimoji="0" lang="en-US" altLang="en-US"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Retinal fundus images resized to </a:t>
            </a:r>
            <a:r>
              <a:rPr kumimoji="0" lang="en-US" altLang="en-US" b="1" i="0" u="none" strike="noStrike" cap="none" normalizeH="0" baseline="0" dirty="0">
                <a:ln>
                  <a:noFill/>
                </a:ln>
                <a:solidFill>
                  <a:schemeClr val="tx1"/>
                </a:solidFill>
                <a:effectLst/>
                <a:latin typeface="Arial" panose="020B0604020202020204" pitchFamily="34" charset="0"/>
              </a:rPr>
              <a:t>224×224 pixels</a:t>
            </a:r>
            <a:r>
              <a:rPr kumimoji="0" lang="en-US" altLang="en-US"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Gaussian filtering applied for noise reduction and quality enhancement. </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tx1"/>
                </a:solidFill>
                <a:effectLst/>
                <a:latin typeface="Arial" panose="020B0604020202020204" pitchFamily="34" charset="0"/>
              </a:rPr>
              <a:t>Severity Levels</a:t>
            </a:r>
            <a:r>
              <a:rPr kumimoji="0" lang="en-US" altLang="en-US" b="0" i="0" u="none" strike="noStrike" cap="none" normalizeH="0" baseline="0" dirty="0">
                <a:ln>
                  <a:noFill/>
                </a:ln>
                <a:solidFill>
                  <a:schemeClr val="tx1"/>
                </a:solidFill>
                <a:effectLst/>
                <a:latin typeface="Arial" panose="020B0604020202020204" pitchFamily="34" charset="0"/>
              </a:rPr>
              <a:t>: Images categorized into 5 DR severity levels: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No DR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Mild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Moderate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Severe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Proliferative DR </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b="1" i="0" u="none" strike="noStrike" cap="none" normalizeH="0" baseline="0" dirty="0">
                <a:ln>
                  <a:noFill/>
                </a:ln>
                <a:solidFill>
                  <a:schemeClr val="tx1"/>
                </a:solidFill>
                <a:effectLst/>
                <a:latin typeface="Arial" panose="020B0604020202020204" pitchFamily="34" charset="0"/>
              </a:rPr>
              <a:t>Preprocessing</a:t>
            </a:r>
            <a:r>
              <a:rPr kumimoji="0" lang="en-US" altLang="en-US" b="0" i="0" u="none" strike="noStrike" cap="none" normalizeH="0" baseline="0" dirty="0">
                <a:ln>
                  <a:noFill/>
                </a:ln>
                <a:solidFill>
                  <a:schemeClr val="tx1"/>
                </a:solidFill>
                <a:effectLst/>
                <a:latin typeface="Arial" panose="020B0604020202020204" pitchFamily="34" charset="0"/>
              </a:rPr>
              <a:t>: Images are standardized for efficient model training, requiring minimal additional preprocessing. </a:t>
            </a: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b="1" i="0" u="none" strike="noStrike" cap="none" normalizeH="0" baseline="0" dirty="0">
                <a:ln>
                  <a:noFill/>
                </a:ln>
                <a:solidFill>
                  <a:schemeClr val="tx1"/>
                </a:solidFill>
                <a:effectLst/>
                <a:latin typeface="Arial" panose="020B0604020202020204" pitchFamily="34" charset="0"/>
              </a:rPr>
              <a:t>Purpose</a:t>
            </a:r>
            <a:r>
              <a:rPr kumimoji="0" lang="en-US" altLang="en-US" b="0" i="0" u="none" strike="noStrike" cap="none" normalizeH="0" baseline="0" dirty="0">
                <a:ln>
                  <a:noFill/>
                </a:ln>
                <a:solidFill>
                  <a:schemeClr val="tx1"/>
                </a:solidFill>
                <a:effectLst/>
                <a:latin typeface="Arial" panose="020B0604020202020204" pitchFamily="34" charset="0"/>
              </a:rPr>
              <a:t>: Facilitates the development of automated models for early detection and classification of Diabetic Retinopathy. </a:t>
            </a: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b="1" i="0" u="none" strike="noStrike" cap="none" normalizeH="0" baseline="0" dirty="0">
                <a:ln>
                  <a:noFill/>
                </a:ln>
                <a:solidFill>
                  <a:schemeClr val="tx1"/>
                </a:solidFill>
                <a:effectLst/>
                <a:latin typeface="Arial" panose="020B0604020202020204" pitchFamily="34" charset="0"/>
              </a:rPr>
              <a:t>Applications</a:t>
            </a:r>
            <a:r>
              <a:rPr kumimoji="0" lang="en-US" altLang="en-US" b="0" i="0" u="none" strike="noStrike" cap="none" normalizeH="0" baseline="0" dirty="0">
                <a:ln>
                  <a:noFill/>
                </a:ln>
                <a:solidFill>
                  <a:schemeClr val="tx1"/>
                </a:solidFill>
                <a:effectLst/>
                <a:latin typeface="Arial" panose="020B0604020202020204" pitchFamily="34" charset="0"/>
              </a:rPr>
              <a:t>: Widely used for training and benchmarking machine learning and deep learning models in medical imaging.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1061EDF4-2FEE-1B49-34CF-B09141F1DC09}"/>
              </a:ext>
            </a:extLst>
          </p:cNvPr>
          <p:cNvPicPr>
            <a:picLocks noChangeAspect="1"/>
          </p:cNvPicPr>
          <p:nvPr/>
        </p:nvPicPr>
        <p:blipFill>
          <a:blip r:embed="rId2"/>
          <a:stretch>
            <a:fillRect/>
          </a:stretch>
        </p:blipFill>
        <p:spPr>
          <a:xfrm>
            <a:off x="6285052" y="196770"/>
            <a:ext cx="2775127" cy="2766349"/>
          </a:xfrm>
          <a:prstGeom prst="rect">
            <a:avLst/>
          </a:prstGeom>
        </p:spPr>
      </p:pic>
    </p:spTree>
    <p:extLst>
      <p:ext uri="{BB962C8B-B14F-4D97-AF65-F5344CB8AC3E}">
        <p14:creationId xmlns:p14="http://schemas.microsoft.com/office/powerpoint/2010/main" val="1992975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62631-45E7-BC5B-EB87-8130F6029AB2}"/>
              </a:ext>
            </a:extLst>
          </p:cNvPr>
          <p:cNvSpPr>
            <a:spLocks noGrp="1"/>
          </p:cNvSpPr>
          <p:nvPr>
            <p:ph type="title"/>
          </p:nvPr>
        </p:nvSpPr>
        <p:spPr>
          <a:xfrm>
            <a:off x="0" y="0"/>
            <a:ext cx="7704000" cy="572700"/>
          </a:xfrm>
        </p:spPr>
        <p:txBody>
          <a:bodyPr/>
          <a:lstStyle/>
          <a:p>
            <a:r>
              <a:rPr lang="en-IN" dirty="0">
                <a:latin typeface="Algerian" panose="04020705040A02060702" pitchFamily="82" charset="0"/>
              </a:rPr>
              <a:t>IMPLEMENTATION DETAILS :-</a:t>
            </a:r>
          </a:p>
        </p:txBody>
      </p:sp>
      <p:sp>
        <p:nvSpPr>
          <p:cNvPr id="3" name="Rectangle 1">
            <a:extLst>
              <a:ext uri="{FF2B5EF4-FFF2-40B4-BE49-F238E27FC236}">
                <a16:creationId xmlns:a16="http://schemas.microsoft.com/office/drawing/2014/main" id="{9B58F7AE-0B5E-3B89-7FAE-6804B25C2EC1}"/>
              </a:ext>
            </a:extLst>
          </p:cNvPr>
          <p:cNvSpPr>
            <a:spLocks noChangeArrowheads="1"/>
          </p:cNvSpPr>
          <p:nvPr/>
        </p:nvSpPr>
        <p:spPr bwMode="auto">
          <a:xfrm>
            <a:off x="0" y="651232"/>
            <a:ext cx="9144000" cy="45550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sng" strike="noStrike" cap="none" normalizeH="0" baseline="0" dirty="0">
                <a:ln>
                  <a:noFill/>
                </a:ln>
                <a:solidFill>
                  <a:schemeClr val="tx1"/>
                </a:solidFill>
                <a:effectLst/>
                <a:latin typeface="Arial" panose="020B0604020202020204" pitchFamily="34" charset="0"/>
              </a:rPr>
              <a:t>Hybrid Architecture</a:t>
            </a:r>
            <a:r>
              <a:rPr kumimoji="0" lang="en-US" altLang="en-US" sz="1600" b="0" i="0" u="sng"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Combines </a:t>
            </a:r>
            <a:r>
              <a:rPr kumimoji="0" lang="en-US" altLang="en-US" sz="1600" b="1" i="0" u="none" strike="noStrike" cap="none" normalizeH="0" baseline="0" dirty="0">
                <a:ln>
                  <a:noFill/>
                </a:ln>
                <a:solidFill>
                  <a:schemeClr val="tx1"/>
                </a:solidFill>
                <a:effectLst/>
                <a:latin typeface="Arial" panose="020B0604020202020204" pitchFamily="34" charset="0"/>
              </a:rPr>
              <a:t>Vision Transformer (</a:t>
            </a:r>
            <a:r>
              <a:rPr kumimoji="0" lang="en-US" altLang="en-US" sz="1600" b="1" i="0" u="none" strike="noStrike" cap="none" normalizeH="0" baseline="0" dirty="0" err="1">
                <a:ln>
                  <a:noFill/>
                </a:ln>
                <a:solidFill>
                  <a:schemeClr val="tx1"/>
                </a:solidFill>
                <a:effectLst/>
                <a:latin typeface="Arial" panose="020B0604020202020204" pitchFamily="34" charset="0"/>
              </a:rPr>
              <a:t>ViT</a:t>
            </a:r>
            <a:r>
              <a:rPr kumimoji="0" lang="en-US" altLang="en-US" sz="1600" b="1" i="0" u="none" strike="noStrike" cap="none" normalizeH="0" baseline="0" dirty="0">
                <a:ln>
                  <a:noFill/>
                </a:ln>
                <a:solidFill>
                  <a:schemeClr val="tx1"/>
                </a:solidFill>
                <a:effectLst/>
                <a:latin typeface="Arial" panose="020B0604020202020204" pitchFamily="34" charset="0"/>
              </a:rPr>
              <a:t>)</a:t>
            </a:r>
            <a:r>
              <a:rPr kumimoji="0" lang="en-US" altLang="en-US" sz="1600" b="0" i="0" u="none" strike="noStrike" cap="none" normalizeH="0" baseline="0" dirty="0">
                <a:ln>
                  <a:noFill/>
                </a:ln>
                <a:solidFill>
                  <a:schemeClr val="tx1"/>
                </a:solidFill>
                <a:effectLst/>
                <a:latin typeface="Arial" panose="020B0604020202020204" pitchFamily="34" charset="0"/>
              </a:rPr>
              <a:t> for feature extraction and </a:t>
            </a:r>
            <a:r>
              <a:rPr kumimoji="0" lang="en-US" altLang="en-US" sz="1600" b="1" i="0" u="none" strike="noStrike" cap="none" normalizeH="0" baseline="0" dirty="0">
                <a:ln>
                  <a:noFill/>
                </a:ln>
                <a:solidFill>
                  <a:schemeClr val="tx1"/>
                </a:solidFill>
                <a:effectLst/>
                <a:latin typeface="Arial" panose="020B0604020202020204" pitchFamily="34" charset="0"/>
              </a:rPr>
              <a:t>Support Vector Machine (SVM)</a:t>
            </a:r>
            <a:r>
              <a:rPr kumimoji="0" lang="en-US" altLang="en-US" sz="1600" b="0" i="0" u="none" strike="noStrike" cap="none" normalizeH="0" baseline="0" dirty="0">
                <a:ln>
                  <a:noFill/>
                </a:ln>
                <a:solidFill>
                  <a:schemeClr val="tx1"/>
                </a:solidFill>
                <a:effectLst/>
                <a:latin typeface="Arial" panose="020B0604020202020204" pitchFamily="34" charset="0"/>
              </a:rPr>
              <a:t> for classification.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err="1">
                <a:ln>
                  <a:noFill/>
                </a:ln>
                <a:solidFill>
                  <a:schemeClr val="tx1"/>
                </a:solidFill>
                <a:effectLst/>
                <a:latin typeface="Arial" panose="020B0604020202020204" pitchFamily="34" charset="0"/>
              </a:rPr>
              <a:t>ViT</a:t>
            </a:r>
            <a:r>
              <a:rPr kumimoji="0" lang="en-US" altLang="en-US" sz="1600" b="0" i="0" u="none" strike="noStrike" cap="none" normalizeH="0" baseline="0" dirty="0">
                <a:ln>
                  <a:noFill/>
                </a:ln>
                <a:solidFill>
                  <a:schemeClr val="tx1"/>
                </a:solidFill>
                <a:effectLst/>
                <a:latin typeface="Arial" panose="020B0604020202020204" pitchFamily="34" charset="0"/>
              </a:rPr>
              <a:t> leverages global self-attention mechanisms for capturing patterns in high-resolution retinal images.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SVM uses the extracted features to create robust decision boundaries for classification.</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sng" strike="noStrike" cap="none" normalizeH="0" baseline="0" dirty="0">
                <a:ln>
                  <a:noFill/>
                </a:ln>
                <a:solidFill>
                  <a:schemeClr val="tx1"/>
                </a:solidFill>
                <a:effectLst/>
                <a:latin typeface="Arial" panose="020B0604020202020204" pitchFamily="34" charset="0"/>
              </a:rPr>
              <a:t>Dataset: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Utilized the </a:t>
            </a:r>
            <a:r>
              <a:rPr kumimoji="0" lang="en-US" altLang="en-US" sz="1600" b="1" i="0" u="none" strike="noStrike" cap="none" normalizeH="0" baseline="0" dirty="0">
                <a:ln>
                  <a:noFill/>
                </a:ln>
                <a:solidFill>
                  <a:schemeClr val="tx1"/>
                </a:solidFill>
                <a:effectLst/>
                <a:latin typeface="Arial" panose="020B0604020202020204" pitchFamily="34" charset="0"/>
              </a:rPr>
              <a:t>APTOS 2019 Kaggle </a:t>
            </a:r>
            <a:r>
              <a:rPr kumimoji="0" lang="en-US" altLang="en-US" sz="1600" b="1" i="0" u="none" strike="noStrike" cap="none" normalizeH="0" baseline="0" dirty="0" err="1">
                <a:ln>
                  <a:noFill/>
                </a:ln>
                <a:solidFill>
                  <a:schemeClr val="tx1"/>
                </a:solidFill>
                <a:effectLst/>
                <a:latin typeface="Arial" panose="020B0604020202020204" pitchFamily="34" charset="0"/>
              </a:rPr>
              <a:t>Dataset</a:t>
            </a:r>
            <a:r>
              <a:rPr kumimoji="0" lang="en-US" altLang="en-US" sz="1600" b="0" i="0" u="none" strike="noStrike" cap="none" normalizeH="0" baseline="0" dirty="0" err="1">
                <a:ln>
                  <a:noFill/>
                </a:ln>
                <a:solidFill>
                  <a:schemeClr val="tx1"/>
                </a:solidFill>
                <a:effectLst/>
                <a:latin typeface="Arial" panose="020B0604020202020204" pitchFamily="34" charset="0"/>
              </a:rPr>
              <a:t>.Contains</a:t>
            </a:r>
            <a:r>
              <a:rPr kumimoji="0" lang="en-US" altLang="en-US" sz="1600" b="0" i="0" u="none" strike="noStrike" cap="none" normalizeH="0" baseline="0" dirty="0">
                <a:ln>
                  <a:noFill/>
                </a:ln>
                <a:solidFill>
                  <a:schemeClr val="tx1"/>
                </a:solidFill>
                <a:effectLst/>
                <a:latin typeface="Arial" panose="020B0604020202020204" pitchFamily="34" charset="0"/>
              </a:rPr>
              <a:t> retinal fundus images labeled across five diabetic retinopathy severity levels: no DR, mild, moderate, severe, and proliferative.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Images resized to </a:t>
            </a:r>
            <a:r>
              <a:rPr kumimoji="0" lang="en-US" altLang="en-US" sz="1600" b="1" i="0" u="none" strike="noStrike" cap="none" normalizeH="0" baseline="0" dirty="0">
                <a:ln>
                  <a:noFill/>
                </a:ln>
                <a:solidFill>
                  <a:schemeClr val="tx1"/>
                </a:solidFill>
                <a:effectLst/>
                <a:latin typeface="Arial" panose="020B0604020202020204" pitchFamily="34" charset="0"/>
              </a:rPr>
              <a:t>224x224 pixels</a:t>
            </a:r>
            <a:r>
              <a:rPr kumimoji="0" lang="en-US" altLang="en-US" sz="1600" b="0" i="0" u="none" strike="noStrike" cap="none" normalizeH="0" baseline="0" dirty="0">
                <a:ln>
                  <a:noFill/>
                </a:ln>
                <a:solidFill>
                  <a:schemeClr val="tx1"/>
                </a:solidFill>
                <a:effectLst/>
                <a:latin typeface="Arial" panose="020B0604020202020204" pitchFamily="34" charset="0"/>
              </a:rPr>
              <a:t> and normalized to improve learning.</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sng" strike="noStrike" cap="none" normalizeH="0" baseline="0" dirty="0">
                <a:ln>
                  <a:noFill/>
                </a:ln>
                <a:solidFill>
                  <a:schemeClr val="tx1"/>
                </a:solidFill>
                <a:effectLst/>
                <a:latin typeface="Arial" panose="020B0604020202020204" pitchFamily="34" charset="0"/>
              </a:rPr>
              <a:t>Preprocessing</a:t>
            </a:r>
            <a:r>
              <a:rPr kumimoji="0" lang="en-US" altLang="en-US" sz="1600" b="0" i="0" u="sng"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Custom dataset class (</a:t>
            </a:r>
            <a:r>
              <a:rPr kumimoji="0" lang="en-US" altLang="en-US" sz="1600" b="0" i="0" u="none" strike="noStrike" cap="none" normalizeH="0" baseline="0" dirty="0" err="1">
                <a:ln>
                  <a:noFill/>
                </a:ln>
                <a:solidFill>
                  <a:schemeClr val="tx1"/>
                </a:solidFill>
                <a:effectLst/>
                <a:latin typeface="Arial Unicode MS" panose="020B0604020202020204" pitchFamily="34" charset="-128"/>
              </a:rPr>
              <a:t>DiabetesRetinopathyDataset</a:t>
            </a:r>
            <a:r>
              <a:rPr kumimoji="0" lang="en-US" altLang="en-US" sz="1600" b="0" i="0" u="none" strike="noStrike" cap="none" normalizeH="0" baseline="0" dirty="0">
                <a:ln>
                  <a:noFill/>
                </a:ln>
                <a:solidFill>
                  <a:schemeClr val="tx1"/>
                </a:solidFill>
                <a:effectLst/>
              </a:rPr>
              <a:t>) implemented using </a:t>
            </a:r>
            <a:r>
              <a:rPr kumimoji="0" lang="en-US" altLang="en-US" sz="1600" b="0" i="0" u="none" strike="noStrike" cap="none" normalizeH="0" baseline="0" dirty="0" err="1">
                <a:ln>
                  <a:noFill/>
                </a:ln>
                <a:solidFill>
                  <a:schemeClr val="tx1"/>
                </a:solidFill>
                <a:effectLst/>
              </a:rPr>
              <a:t>PyTorch</a:t>
            </a:r>
            <a:r>
              <a:rPr kumimoji="0" lang="en-US" altLang="en-US" sz="1600" b="0" i="0" u="none" strike="noStrike" cap="none" normalizeH="0" baseline="0" dirty="0">
                <a:ln>
                  <a:noFill/>
                </a:ln>
                <a:solidFill>
                  <a:schemeClr val="tx1"/>
                </a:solidFill>
                <a:effectLst/>
              </a:rPr>
              <a:t>.</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Data augmentation applied: random horizontal flip and rotation to enhance training diversity.</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sng" strike="noStrike" cap="none" normalizeH="0" baseline="0" dirty="0" err="1">
                <a:ln>
                  <a:noFill/>
                </a:ln>
                <a:solidFill>
                  <a:schemeClr val="tx1"/>
                </a:solidFill>
                <a:effectLst/>
                <a:latin typeface="Arial" panose="020B0604020202020204" pitchFamily="34" charset="0"/>
              </a:rPr>
              <a:t>ViT</a:t>
            </a:r>
            <a:r>
              <a:rPr kumimoji="0" lang="en-US" altLang="en-US" sz="1600" b="1" i="0" u="sng" strike="noStrike" cap="none" normalizeH="0" baseline="0" dirty="0">
                <a:ln>
                  <a:noFill/>
                </a:ln>
                <a:solidFill>
                  <a:schemeClr val="tx1"/>
                </a:solidFill>
                <a:effectLst/>
                <a:latin typeface="Arial" panose="020B0604020202020204" pitchFamily="34" charset="0"/>
              </a:rPr>
              <a:t> Configuration</a:t>
            </a:r>
            <a:r>
              <a:rPr kumimoji="0" lang="en-US" altLang="en-US" sz="1600" b="0" i="0" u="sng"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Pretrained </a:t>
            </a:r>
            <a:r>
              <a:rPr kumimoji="0" lang="en-US" altLang="en-US" sz="1600" b="1" i="0" u="none" strike="noStrike" cap="none" normalizeH="0" baseline="0" dirty="0" err="1">
                <a:ln>
                  <a:noFill/>
                </a:ln>
                <a:solidFill>
                  <a:schemeClr val="tx1"/>
                </a:solidFill>
                <a:effectLst/>
                <a:latin typeface="Arial" panose="020B0604020202020204" pitchFamily="34" charset="0"/>
              </a:rPr>
              <a:t>ViT</a:t>
            </a:r>
            <a:r>
              <a:rPr kumimoji="0" lang="en-US" altLang="en-US" sz="1600" b="1" i="0" u="none" strike="noStrike" cap="none" normalizeH="0" baseline="0" dirty="0">
                <a:ln>
                  <a:noFill/>
                </a:ln>
                <a:solidFill>
                  <a:schemeClr val="tx1"/>
                </a:solidFill>
                <a:effectLst/>
                <a:latin typeface="Arial" panose="020B0604020202020204" pitchFamily="34" charset="0"/>
              </a:rPr>
              <a:t>-Base</a:t>
            </a:r>
            <a:r>
              <a:rPr kumimoji="0" lang="en-US" altLang="en-US" sz="1600" b="0" i="0" u="none" strike="noStrike" cap="none" normalizeH="0" baseline="0" dirty="0">
                <a:ln>
                  <a:noFill/>
                </a:ln>
                <a:solidFill>
                  <a:schemeClr val="tx1"/>
                </a:solidFill>
                <a:effectLst/>
                <a:latin typeface="Arial" panose="020B0604020202020204" pitchFamily="34" charset="0"/>
              </a:rPr>
              <a:t> model fine-tuned on the dataset.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The classifier layer was modified to output predictions across five severity levels.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Fine-tuned using the Adam optimizer and a step-wise learning rate scheduler.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679057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5ADDC2-6F6D-52A5-A96D-BD71BA43112B}"/>
              </a:ext>
            </a:extLst>
          </p:cNvPr>
          <p:cNvSpPr txBox="1"/>
          <p:nvPr/>
        </p:nvSpPr>
        <p:spPr>
          <a:xfrm>
            <a:off x="219919" y="432703"/>
            <a:ext cx="8449519" cy="4031873"/>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sng" strike="noStrike" cap="none" normalizeH="0" baseline="0" dirty="0">
                <a:ln>
                  <a:noFill/>
                </a:ln>
                <a:solidFill>
                  <a:schemeClr val="tx1"/>
                </a:solidFill>
                <a:effectLst/>
                <a:latin typeface="Arial" panose="020B0604020202020204" pitchFamily="34" charset="0"/>
              </a:rPr>
              <a:t>SVM Classifier</a:t>
            </a:r>
            <a:r>
              <a:rPr kumimoji="0" lang="en-US" altLang="en-US" sz="1600" b="0" i="0" u="sng"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Features extracted from the penultimate layer of the </a:t>
            </a:r>
            <a:r>
              <a:rPr kumimoji="0" lang="en-US" altLang="en-US" sz="1600" b="0" i="0" u="none" strike="noStrike" cap="none" normalizeH="0" baseline="0" dirty="0" err="1">
                <a:ln>
                  <a:noFill/>
                </a:ln>
                <a:solidFill>
                  <a:schemeClr val="tx1"/>
                </a:solidFill>
                <a:effectLst/>
                <a:latin typeface="Arial" panose="020B0604020202020204" pitchFamily="34" charset="0"/>
              </a:rPr>
              <a:t>ViT</a:t>
            </a:r>
            <a:r>
              <a:rPr kumimoji="0" lang="en-US" altLang="en-US" sz="1600" b="0" i="0" u="none" strike="noStrike" cap="none" normalizeH="0" baseline="0" dirty="0">
                <a:ln>
                  <a:noFill/>
                </a:ln>
                <a:solidFill>
                  <a:schemeClr val="tx1"/>
                </a:solidFill>
                <a:effectLst/>
                <a:latin typeface="Arial" panose="020B0604020202020204" pitchFamily="34" charset="0"/>
              </a:rPr>
              <a:t> model were fed into an SVM.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Linear kernel used for classification, balancing high-dimensional feature efficiency and computational cost.</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sng" strike="noStrike" cap="none" normalizeH="0" baseline="0" dirty="0">
                <a:ln>
                  <a:noFill/>
                </a:ln>
                <a:solidFill>
                  <a:schemeClr val="tx1"/>
                </a:solidFill>
                <a:effectLst/>
                <a:latin typeface="Arial" panose="020B0604020202020204" pitchFamily="34" charset="0"/>
              </a:rPr>
              <a:t>Training Strategy</a:t>
            </a:r>
            <a:r>
              <a:rPr kumimoji="0" lang="en-US" altLang="en-US" sz="1600" b="0" i="0" u="sng"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err="1">
                <a:ln>
                  <a:noFill/>
                </a:ln>
                <a:solidFill>
                  <a:schemeClr val="tx1"/>
                </a:solidFill>
                <a:effectLst/>
                <a:latin typeface="Arial" panose="020B0604020202020204" pitchFamily="34" charset="0"/>
              </a:rPr>
              <a:t>ViT</a:t>
            </a:r>
            <a:r>
              <a:rPr kumimoji="0" lang="en-US" altLang="en-US" sz="1600" b="0" i="0" u="none" strike="noStrike" cap="none" normalizeH="0" baseline="0" dirty="0">
                <a:ln>
                  <a:noFill/>
                </a:ln>
                <a:solidFill>
                  <a:schemeClr val="tx1"/>
                </a:solidFill>
                <a:effectLst/>
                <a:latin typeface="Arial" panose="020B0604020202020204" pitchFamily="34" charset="0"/>
              </a:rPr>
              <a:t>: Optimized with </a:t>
            </a:r>
            <a:r>
              <a:rPr kumimoji="0" lang="en-US" altLang="en-US" sz="1600" b="0" i="0" u="none" strike="noStrike" cap="none" normalizeH="0" baseline="0" dirty="0" err="1">
                <a:ln>
                  <a:noFill/>
                </a:ln>
                <a:solidFill>
                  <a:schemeClr val="tx1"/>
                </a:solidFill>
                <a:effectLst/>
                <a:latin typeface="Arial" panose="020B0604020202020204" pitchFamily="34" charset="0"/>
              </a:rPr>
              <a:t>CrossEntropyLoss</a:t>
            </a:r>
            <a:r>
              <a:rPr kumimoji="0" lang="en-US" altLang="en-US" sz="1600" b="0" i="0" u="none" strike="noStrike" cap="none" normalizeH="0" baseline="0" dirty="0">
                <a:ln>
                  <a:noFill/>
                </a:ln>
                <a:solidFill>
                  <a:schemeClr val="tx1"/>
                </a:solidFill>
                <a:effectLst/>
                <a:latin typeface="Arial" panose="020B0604020202020204" pitchFamily="34" charset="0"/>
              </a:rPr>
              <a:t> over 50 epochs, using a learning rate of 1×10−41 \times 10^{-4}1×10−4.</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SVM</a:t>
            </a:r>
            <a:r>
              <a:rPr kumimoji="0" lang="en-US" altLang="en-US" sz="1600" b="0" i="0" u="none" strike="noStrike" cap="none" normalizeH="0" baseline="0" dirty="0">
                <a:ln>
                  <a:noFill/>
                </a:ln>
                <a:solidFill>
                  <a:schemeClr val="tx1"/>
                </a:solidFill>
                <a:effectLst/>
                <a:latin typeface="Arial" panose="020B0604020202020204" pitchFamily="34" charset="0"/>
              </a:rPr>
              <a:t>: Trained on the extracted </a:t>
            </a:r>
            <a:r>
              <a:rPr kumimoji="0" lang="en-US" altLang="en-US" sz="1600" b="0" i="0" u="none" strike="noStrike" cap="none" normalizeH="0" baseline="0" dirty="0" err="1">
                <a:ln>
                  <a:noFill/>
                </a:ln>
                <a:solidFill>
                  <a:schemeClr val="tx1"/>
                </a:solidFill>
                <a:effectLst/>
                <a:latin typeface="Arial" panose="020B0604020202020204" pitchFamily="34" charset="0"/>
              </a:rPr>
              <a:t>ViT</a:t>
            </a:r>
            <a:r>
              <a:rPr kumimoji="0" lang="en-US" altLang="en-US" sz="1600" b="0" i="0" u="none" strike="noStrike" cap="none" normalizeH="0" baseline="0" dirty="0">
                <a:ln>
                  <a:noFill/>
                </a:ln>
                <a:solidFill>
                  <a:schemeClr val="tx1"/>
                </a:solidFill>
                <a:effectLst/>
                <a:latin typeface="Arial" panose="020B0604020202020204" pitchFamily="34" charset="0"/>
              </a:rPr>
              <a:t> features for robust classification across severity levels.</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sng" strike="noStrike" cap="none" normalizeH="0" baseline="0" dirty="0">
                <a:ln>
                  <a:noFill/>
                </a:ln>
                <a:solidFill>
                  <a:schemeClr val="tx1"/>
                </a:solidFill>
                <a:effectLst/>
                <a:latin typeface="Arial" panose="020B0604020202020204" pitchFamily="34" charset="0"/>
              </a:rPr>
              <a:t>Performance Metrics</a:t>
            </a:r>
            <a:r>
              <a:rPr kumimoji="0" lang="en-US" altLang="en-US" sz="1600" b="0" i="0" u="sng"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The model achieved </a:t>
            </a:r>
            <a:r>
              <a:rPr kumimoji="0" lang="en-US" altLang="en-US" sz="1600" b="1" i="0" u="none" strike="noStrike" cap="none" normalizeH="0" baseline="0" dirty="0">
                <a:ln>
                  <a:noFill/>
                </a:ln>
                <a:solidFill>
                  <a:schemeClr val="tx1"/>
                </a:solidFill>
                <a:effectLst/>
                <a:latin typeface="Arial" panose="020B0604020202020204" pitchFamily="34" charset="0"/>
              </a:rPr>
              <a:t>89.90% test accuracy</a:t>
            </a:r>
            <a:r>
              <a:rPr kumimoji="0" lang="en-US" altLang="en-US" sz="1600" b="0" i="0" u="none" strike="noStrike" cap="none" normalizeH="0" baseline="0" dirty="0">
                <a:ln>
                  <a:noFill/>
                </a:ln>
                <a:solidFill>
                  <a:schemeClr val="tx1"/>
                </a:solidFill>
                <a:effectLst/>
                <a:latin typeface="Arial" panose="020B0604020202020204" pitchFamily="34" charset="0"/>
              </a:rPr>
              <a:t> with the SVM classifier, surpassing traditional CNN approaches.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Precision, recall, and F1-scores highlighted its robustness in detecting moderate diabetic retinopathy (critical for intervention).</a:t>
            </a:r>
          </a:p>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sng" strike="noStrike" cap="none" normalizeH="0" baseline="0" dirty="0">
                <a:ln>
                  <a:noFill/>
                </a:ln>
                <a:solidFill>
                  <a:schemeClr val="tx1"/>
                </a:solidFill>
                <a:effectLst/>
                <a:latin typeface="Arial" panose="020B0604020202020204" pitchFamily="34" charset="0"/>
              </a:rPr>
              <a:t>Visualization</a:t>
            </a:r>
            <a:r>
              <a:rPr kumimoji="0" lang="en-US" altLang="en-US" sz="1600" b="0" i="0" u="sng"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Arial" panose="020B0604020202020204" pitchFamily="34" charset="0"/>
              </a:rPr>
              <a:t>Predictions visualized to interpret the model’s accuracy for true, </a:t>
            </a:r>
            <a:r>
              <a:rPr kumimoji="0" lang="en-US" altLang="en-US" sz="1600" b="0" i="0" u="none" strike="noStrike" cap="none" normalizeH="0" baseline="0" dirty="0" err="1">
                <a:ln>
                  <a:noFill/>
                </a:ln>
                <a:solidFill>
                  <a:schemeClr val="tx1"/>
                </a:solidFill>
                <a:effectLst/>
                <a:latin typeface="Arial" panose="020B0604020202020204" pitchFamily="34" charset="0"/>
              </a:rPr>
              <a:t>ViT</a:t>
            </a:r>
            <a:r>
              <a:rPr kumimoji="0" lang="en-US" altLang="en-US" sz="1600" b="0" i="0" u="none" strike="noStrike" cap="none" normalizeH="0" baseline="0" dirty="0">
                <a:ln>
                  <a:noFill/>
                </a:ln>
                <a:solidFill>
                  <a:schemeClr val="tx1"/>
                </a:solidFill>
                <a:effectLst/>
                <a:latin typeface="Arial" panose="020B0604020202020204" pitchFamily="34" charset="0"/>
              </a:rPr>
              <a:t>-predicted, and SVM-predicted labels on retinal images.</a:t>
            </a:r>
          </a:p>
        </p:txBody>
      </p:sp>
    </p:spTree>
    <p:extLst>
      <p:ext uri="{BB962C8B-B14F-4D97-AF65-F5344CB8AC3E}">
        <p14:creationId xmlns:p14="http://schemas.microsoft.com/office/powerpoint/2010/main" val="242923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08405-D933-E886-A97B-690849E62D40}"/>
              </a:ext>
            </a:extLst>
          </p:cNvPr>
          <p:cNvSpPr>
            <a:spLocks noGrp="1"/>
          </p:cNvSpPr>
          <p:nvPr>
            <p:ph type="title"/>
          </p:nvPr>
        </p:nvSpPr>
        <p:spPr>
          <a:xfrm>
            <a:off x="187565" y="178807"/>
            <a:ext cx="7704000" cy="572700"/>
          </a:xfrm>
        </p:spPr>
        <p:txBody>
          <a:bodyPr/>
          <a:lstStyle/>
          <a:p>
            <a:r>
              <a:rPr lang="en-IN" dirty="0">
                <a:latin typeface="Algerian" panose="04020705040A02060702" pitchFamily="82" charset="0"/>
              </a:rPr>
              <a:t>RESULTS:-</a:t>
            </a:r>
          </a:p>
        </p:txBody>
      </p:sp>
      <p:sp>
        <p:nvSpPr>
          <p:cNvPr id="4" name="TextBox 3">
            <a:extLst>
              <a:ext uri="{FF2B5EF4-FFF2-40B4-BE49-F238E27FC236}">
                <a16:creationId xmlns:a16="http://schemas.microsoft.com/office/drawing/2014/main" id="{6DF7690B-7551-21D9-F14F-DC7834E37DA2}"/>
              </a:ext>
            </a:extLst>
          </p:cNvPr>
          <p:cNvSpPr txBox="1"/>
          <p:nvPr/>
        </p:nvSpPr>
        <p:spPr>
          <a:xfrm>
            <a:off x="4572000" y="913220"/>
            <a:ext cx="4384435" cy="923330"/>
          </a:xfrm>
          <a:prstGeom prst="rect">
            <a:avLst/>
          </a:prstGeom>
          <a:noFill/>
        </p:spPr>
        <p:txBody>
          <a:bodyPr wrap="square">
            <a:spAutoFit/>
          </a:bodyPr>
          <a:lstStyle/>
          <a:p>
            <a:r>
              <a:rPr lang="en-IN" sz="1800" b="1" u="sng" dirty="0">
                <a:solidFill>
                  <a:schemeClr val="bg1">
                    <a:lumMod val="10000"/>
                    <a:lumOff val="90000"/>
                  </a:schemeClr>
                </a:solidFill>
              </a:rPr>
              <a:t>Testing Results: </a:t>
            </a:r>
          </a:p>
          <a:p>
            <a:r>
              <a:rPr lang="en-IN" sz="1800" dirty="0" err="1">
                <a:solidFill>
                  <a:schemeClr val="bg1">
                    <a:lumMod val="10000"/>
                    <a:lumOff val="90000"/>
                  </a:schemeClr>
                </a:solidFill>
              </a:rPr>
              <a:t>ViT</a:t>
            </a:r>
            <a:r>
              <a:rPr lang="en-IN" sz="1800" dirty="0">
                <a:solidFill>
                  <a:schemeClr val="bg1">
                    <a:lumMod val="10000"/>
                    <a:lumOff val="90000"/>
                  </a:schemeClr>
                </a:solidFill>
              </a:rPr>
              <a:t> Accuracy: 86.22%</a:t>
            </a:r>
          </a:p>
          <a:p>
            <a:r>
              <a:rPr lang="en-IN" sz="1800" dirty="0">
                <a:solidFill>
                  <a:schemeClr val="bg1">
                    <a:lumMod val="10000"/>
                    <a:lumOff val="90000"/>
                  </a:schemeClr>
                </a:solidFill>
              </a:rPr>
              <a:t>SVM Accuracy: 89.90%</a:t>
            </a:r>
          </a:p>
        </p:txBody>
      </p:sp>
      <p:sp>
        <p:nvSpPr>
          <p:cNvPr id="6" name="TextBox 5">
            <a:extLst>
              <a:ext uri="{FF2B5EF4-FFF2-40B4-BE49-F238E27FC236}">
                <a16:creationId xmlns:a16="http://schemas.microsoft.com/office/drawing/2014/main" id="{8BA3E204-B677-7BCE-C50D-DEE041E89B42}"/>
              </a:ext>
            </a:extLst>
          </p:cNvPr>
          <p:cNvSpPr txBox="1"/>
          <p:nvPr/>
        </p:nvSpPr>
        <p:spPr>
          <a:xfrm>
            <a:off x="460094" y="913220"/>
            <a:ext cx="4577786" cy="923330"/>
          </a:xfrm>
          <a:prstGeom prst="rect">
            <a:avLst/>
          </a:prstGeom>
          <a:noFill/>
        </p:spPr>
        <p:txBody>
          <a:bodyPr wrap="square">
            <a:spAutoFit/>
          </a:bodyPr>
          <a:lstStyle/>
          <a:p>
            <a:r>
              <a:rPr lang="en-IN" sz="1800" b="1" u="sng" dirty="0">
                <a:solidFill>
                  <a:schemeClr val="bg1">
                    <a:lumMod val="10000"/>
                    <a:lumOff val="90000"/>
                  </a:schemeClr>
                </a:solidFill>
              </a:rPr>
              <a:t>Training Results: </a:t>
            </a:r>
          </a:p>
          <a:p>
            <a:r>
              <a:rPr lang="en-IN" sz="1800" dirty="0" err="1">
                <a:solidFill>
                  <a:schemeClr val="bg1">
                    <a:lumMod val="10000"/>
                    <a:lumOff val="90000"/>
                  </a:schemeClr>
                </a:solidFill>
              </a:rPr>
              <a:t>ViT</a:t>
            </a:r>
            <a:r>
              <a:rPr lang="en-IN" sz="1800" dirty="0">
                <a:solidFill>
                  <a:schemeClr val="bg1">
                    <a:lumMod val="10000"/>
                    <a:lumOff val="90000"/>
                  </a:schemeClr>
                </a:solidFill>
              </a:rPr>
              <a:t> Accuracy: 80.9%</a:t>
            </a:r>
          </a:p>
          <a:p>
            <a:r>
              <a:rPr lang="en-IN" sz="1800" dirty="0">
                <a:solidFill>
                  <a:schemeClr val="bg1">
                    <a:lumMod val="10000"/>
                    <a:lumOff val="90000"/>
                  </a:schemeClr>
                </a:solidFill>
              </a:rPr>
              <a:t>SVM Accuracy: 81.72%</a:t>
            </a:r>
          </a:p>
        </p:txBody>
      </p:sp>
    </p:spTree>
    <p:extLst>
      <p:ext uri="{BB962C8B-B14F-4D97-AF65-F5344CB8AC3E}">
        <p14:creationId xmlns:p14="http://schemas.microsoft.com/office/powerpoint/2010/main" val="649892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2CA6A-B546-A07F-F502-3E21EBAFB411}"/>
              </a:ext>
            </a:extLst>
          </p:cNvPr>
          <p:cNvSpPr>
            <a:spLocks noGrp="1"/>
          </p:cNvSpPr>
          <p:nvPr>
            <p:ph type="title"/>
          </p:nvPr>
        </p:nvSpPr>
        <p:spPr>
          <a:xfrm>
            <a:off x="94967" y="132509"/>
            <a:ext cx="7704000" cy="572700"/>
          </a:xfrm>
        </p:spPr>
        <p:txBody>
          <a:bodyPr/>
          <a:lstStyle/>
          <a:p>
            <a:r>
              <a:rPr lang="en-IN" dirty="0">
                <a:latin typeface="Algerian" panose="04020705040A02060702" pitchFamily="82" charset="0"/>
              </a:rPr>
              <a:t>CONCLUSION:-</a:t>
            </a:r>
          </a:p>
        </p:txBody>
      </p:sp>
      <p:sp>
        <p:nvSpPr>
          <p:cNvPr id="3" name="Rectangle 1">
            <a:extLst>
              <a:ext uri="{FF2B5EF4-FFF2-40B4-BE49-F238E27FC236}">
                <a16:creationId xmlns:a16="http://schemas.microsoft.com/office/drawing/2014/main" id="{2D0FD3F5-CAB7-5A4A-AFC9-32DC6DDAE689}"/>
              </a:ext>
            </a:extLst>
          </p:cNvPr>
          <p:cNvSpPr>
            <a:spLocks noChangeArrowheads="1"/>
          </p:cNvSpPr>
          <p:nvPr/>
        </p:nvSpPr>
        <p:spPr bwMode="auto">
          <a:xfrm>
            <a:off x="219919" y="1035623"/>
            <a:ext cx="8704162"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The hybrid ViT-SVM model demonstrates a powerful combination of deep learning and classical machine learning, achieving superior accuracy (89.90%) in classifying diabetic retinopathy severity. The Vision Transformer effectively extracts complex features, while the SVM ensures robust classification. This approach offers a reliable, high-performance solution for automated diabetic retinopathy diagnosis, emphasizing its potential as an assistive tool for clinicians. Future work can enhance generalization and efficiency through diverse datasets, advanced kernels, and model optimization.</a:t>
            </a:r>
          </a:p>
        </p:txBody>
      </p:sp>
    </p:spTree>
    <p:extLst>
      <p:ext uri="{BB962C8B-B14F-4D97-AF65-F5344CB8AC3E}">
        <p14:creationId xmlns:p14="http://schemas.microsoft.com/office/powerpoint/2010/main" val="29669304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1CA99-D716-A0A9-7CF0-277FF19AFCA7}"/>
              </a:ext>
            </a:extLst>
          </p:cNvPr>
          <p:cNvSpPr>
            <a:spLocks noGrp="1"/>
          </p:cNvSpPr>
          <p:nvPr>
            <p:ph type="title"/>
          </p:nvPr>
        </p:nvSpPr>
        <p:spPr>
          <a:xfrm>
            <a:off x="245438" y="178808"/>
            <a:ext cx="7704000" cy="572700"/>
          </a:xfrm>
        </p:spPr>
        <p:txBody>
          <a:bodyPr/>
          <a:lstStyle/>
          <a:p>
            <a:r>
              <a:rPr lang="en-IN" dirty="0">
                <a:latin typeface="Algerian" panose="04020705040A02060702" pitchFamily="82" charset="0"/>
              </a:rPr>
              <a:t>REFERENCES:-</a:t>
            </a:r>
          </a:p>
        </p:txBody>
      </p:sp>
      <p:sp>
        <p:nvSpPr>
          <p:cNvPr id="4" name="TextBox 3">
            <a:extLst>
              <a:ext uri="{FF2B5EF4-FFF2-40B4-BE49-F238E27FC236}">
                <a16:creationId xmlns:a16="http://schemas.microsoft.com/office/drawing/2014/main" id="{8CC7B3A8-42DC-F879-C925-12F6345D1E55}"/>
              </a:ext>
            </a:extLst>
          </p:cNvPr>
          <p:cNvSpPr txBox="1"/>
          <p:nvPr/>
        </p:nvSpPr>
        <p:spPr>
          <a:xfrm>
            <a:off x="136002" y="751508"/>
            <a:ext cx="9007997" cy="4401205"/>
          </a:xfrm>
          <a:prstGeom prst="rect">
            <a:avLst/>
          </a:prstGeom>
          <a:noFill/>
        </p:spPr>
        <p:txBody>
          <a:bodyPr wrap="square">
            <a:spAutoFit/>
          </a:bodyPr>
          <a:lstStyle/>
          <a:p>
            <a:r>
              <a:rPr lang="en-IN" dirty="0">
                <a:solidFill>
                  <a:schemeClr val="bg1">
                    <a:lumMod val="10000"/>
                    <a:lumOff val="90000"/>
                  </a:schemeClr>
                </a:solidFill>
              </a:rPr>
              <a:t>[1] Diabetic retinopathy detection and classification using pretrained inception-v3. In 2021 International Conference on Smart Generation Computing, Communication and Networking (SMART GENCON), pages 1–6. IEEE, 2021. </a:t>
            </a:r>
          </a:p>
          <a:p>
            <a:r>
              <a:rPr lang="en-IN" dirty="0">
                <a:solidFill>
                  <a:schemeClr val="bg1">
                    <a:lumMod val="10000"/>
                    <a:lumOff val="90000"/>
                  </a:schemeClr>
                </a:solidFill>
              </a:rPr>
              <a:t>[2] Diabetic retinopathy detection using transfer learning and deep learning. In Evolution in Computational Intelligence: Frontiers in Intelligent Computing: Theory and Applications (FICTA 2020), Volume 1, pages 679–689. Springer, 2021.</a:t>
            </a:r>
          </a:p>
          <a:p>
            <a:r>
              <a:rPr lang="en-IN" dirty="0">
                <a:solidFill>
                  <a:schemeClr val="bg1">
                    <a:lumMod val="10000"/>
                    <a:lumOff val="90000"/>
                  </a:schemeClr>
                </a:solidFill>
              </a:rPr>
              <a:t> [3] Diabetic retinopathy fundus image classification and lesions localization system using deep learning. Sensors, 21(11):3704, 2021. </a:t>
            </a:r>
          </a:p>
          <a:p>
            <a:r>
              <a:rPr lang="en-IN" dirty="0">
                <a:solidFill>
                  <a:schemeClr val="bg1">
                    <a:lumMod val="10000"/>
                    <a:lumOff val="90000"/>
                  </a:schemeClr>
                </a:solidFill>
              </a:rPr>
              <a:t>[4] Severity classification of diabetic retinopathy using an ensemble learning algorithm through </a:t>
            </a:r>
            <a:r>
              <a:rPr lang="en-IN" dirty="0" err="1">
                <a:solidFill>
                  <a:schemeClr val="bg1">
                    <a:lumMod val="10000"/>
                    <a:lumOff val="90000"/>
                  </a:schemeClr>
                </a:solidFill>
              </a:rPr>
              <a:t>analyzing</a:t>
            </a:r>
            <a:r>
              <a:rPr lang="en-IN" dirty="0">
                <a:solidFill>
                  <a:schemeClr val="bg1">
                    <a:lumMod val="10000"/>
                    <a:lumOff val="90000"/>
                  </a:schemeClr>
                </a:solidFill>
              </a:rPr>
              <a:t> retinal images. Symmetry, 13(4):670, 2021.</a:t>
            </a:r>
          </a:p>
          <a:p>
            <a:r>
              <a:rPr lang="en-IN" dirty="0">
                <a:solidFill>
                  <a:schemeClr val="bg1">
                    <a:lumMod val="10000"/>
                    <a:lumOff val="90000"/>
                  </a:schemeClr>
                </a:solidFill>
              </a:rPr>
              <a:t> [5] Vision transformer-based recognition of diabetic retinopathy grade. Medical Physics, 48(12):7850–7863, 2021. </a:t>
            </a:r>
          </a:p>
          <a:p>
            <a:r>
              <a:rPr lang="en-IN" dirty="0">
                <a:solidFill>
                  <a:schemeClr val="bg1">
                    <a:lumMod val="10000"/>
                    <a:lumOff val="90000"/>
                  </a:schemeClr>
                </a:solidFill>
              </a:rPr>
              <a:t>[6] Retinal fundus image classification for diabetic retinopathy using </a:t>
            </a:r>
            <a:r>
              <a:rPr lang="en-IN" dirty="0" err="1">
                <a:solidFill>
                  <a:schemeClr val="bg1">
                    <a:lumMod val="10000"/>
                    <a:lumOff val="90000"/>
                  </a:schemeClr>
                </a:solidFill>
              </a:rPr>
              <a:t>svm</a:t>
            </a:r>
            <a:r>
              <a:rPr lang="en-IN" dirty="0">
                <a:solidFill>
                  <a:schemeClr val="bg1">
                    <a:lumMod val="10000"/>
                    <a:lumOff val="90000"/>
                  </a:schemeClr>
                </a:solidFill>
              </a:rPr>
              <a:t> predictions. Physical and Engineering Sciences in Medicine, 45(3):781– 791, 2022.</a:t>
            </a:r>
          </a:p>
          <a:p>
            <a:r>
              <a:rPr lang="en-IN" dirty="0">
                <a:solidFill>
                  <a:schemeClr val="bg1">
                    <a:lumMod val="10000"/>
                    <a:lumOff val="90000"/>
                  </a:schemeClr>
                </a:solidFill>
              </a:rPr>
              <a:t> [7] Retinal malady classification using ai: A novel vit-</a:t>
            </a:r>
            <a:r>
              <a:rPr lang="en-IN" dirty="0" err="1">
                <a:solidFill>
                  <a:schemeClr val="bg1">
                    <a:lumMod val="10000"/>
                    <a:lumOff val="90000"/>
                  </a:schemeClr>
                </a:solidFill>
              </a:rPr>
              <a:t>svm</a:t>
            </a:r>
            <a:r>
              <a:rPr lang="en-IN" dirty="0">
                <a:solidFill>
                  <a:schemeClr val="bg1">
                    <a:lumMod val="10000"/>
                    <a:lumOff val="90000"/>
                  </a:schemeClr>
                </a:solidFill>
              </a:rPr>
              <a:t> combination architecture. In 2022 6th International Conference on Computing Methodologies and Communication (ICCMC), pages 1659–1664. IEEE, 2022. </a:t>
            </a:r>
          </a:p>
          <a:p>
            <a:r>
              <a:rPr lang="en-IN" dirty="0">
                <a:solidFill>
                  <a:schemeClr val="bg1">
                    <a:lumMod val="10000"/>
                    <a:lumOff val="90000"/>
                  </a:schemeClr>
                </a:solidFill>
              </a:rPr>
              <a:t>[8] Vit-</a:t>
            </a:r>
            <a:r>
              <a:rPr lang="en-IN" dirty="0" err="1">
                <a:solidFill>
                  <a:schemeClr val="bg1">
                    <a:lumMod val="10000"/>
                    <a:lumOff val="90000"/>
                  </a:schemeClr>
                </a:solidFill>
              </a:rPr>
              <a:t>dr</a:t>
            </a:r>
            <a:r>
              <a:rPr lang="en-IN" dirty="0">
                <a:solidFill>
                  <a:schemeClr val="bg1">
                    <a:lumMod val="10000"/>
                    <a:lumOff val="90000"/>
                  </a:schemeClr>
                </a:solidFill>
              </a:rPr>
              <a:t>: Vision transformers in diabetic retinopathy grading using fundus images. In 2022 IEEE 10th region 10 humanitarian technology conference (R10-HTC), pages 167–172. IEEE, 2022. </a:t>
            </a:r>
          </a:p>
          <a:p>
            <a:r>
              <a:rPr lang="en-IN" dirty="0">
                <a:solidFill>
                  <a:schemeClr val="bg1">
                    <a:lumMod val="10000"/>
                    <a:lumOff val="90000"/>
                  </a:schemeClr>
                </a:solidFill>
              </a:rPr>
              <a:t>[9] Detection of diabetic retinopathy using </a:t>
            </a:r>
            <a:r>
              <a:rPr lang="en-IN" dirty="0" err="1">
                <a:solidFill>
                  <a:schemeClr val="bg1">
                    <a:lumMod val="10000"/>
                    <a:lumOff val="90000"/>
                  </a:schemeClr>
                </a:solidFill>
              </a:rPr>
              <a:t>cnn</a:t>
            </a:r>
            <a:r>
              <a:rPr lang="en-IN" dirty="0">
                <a:solidFill>
                  <a:schemeClr val="bg1">
                    <a:lumMod val="10000"/>
                    <a:lumOff val="90000"/>
                  </a:schemeClr>
                </a:solidFill>
              </a:rPr>
              <a:t> and </a:t>
            </a:r>
            <a:r>
              <a:rPr lang="en-IN" dirty="0" err="1">
                <a:solidFill>
                  <a:schemeClr val="bg1">
                    <a:lumMod val="10000"/>
                    <a:lumOff val="90000"/>
                  </a:schemeClr>
                </a:solidFill>
              </a:rPr>
              <a:t>efficientnet</a:t>
            </a:r>
            <a:r>
              <a:rPr lang="en-IN" dirty="0">
                <a:solidFill>
                  <a:schemeClr val="bg1">
                    <a:lumMod val="10000"/>
                    <a:lumOff val="90000"/>
                  </a:schemeClr>
                </a:solidFill>
              </a:rPr>
              <a:t> with </a:t>
            </a:r>
            <a:r>
              <a:rPr lang="en-IN" dirty="0" err="1">
                <a:solidFill>
                  <a:schemeClr val="bg1">
                    <a:lumMod val="10000"/>
                    <a:lumOff val="90000"/>
                  </a:schemeClr>
                </a:solidFill>
              </a:rPr>
              <a:t>kaggle</a:t>
            </a:r>
            <a:r>
              <a:rPr lang="en-IN" dirty="0">
                <a:solidFill>
                  <a:schemeClr val="bg1">
                    <a:lumMod val="10000"/>
                    <a:lumOff val="90000"/>
                  </a:schemeClr>
                </a:solidFill>
              </a:rPr>
              <a:t> dataset for fundus images. Journal of Imaging, 9(6):102–110, 2023. </a:t>
            </a:r>
          </a:p>
        </p:txBody>
      </p:sp>
    </p:spTree>
    <p:extLst>
      <p:ext uri="{BB962C8B-B14F-4D97-AF65-F5344CB8AC3E}">
        <p14:creationId xmlns:p14="http://schemas.microsoft.com/office/powerpoint/2010/main" val="7157673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B2DEAD8-F708-C7C4-35AE-D68D0BC8081D}"/>
              </a:ext>
            </a:extLst>
          </p:cNvPr>
          <p:cNvSpPr txBox="1"/>
          <p:nvPr/>
        </p:nvSpPr>
        <p:spPr>
          <a:xfrm>
            <a:off x="170726" y="95964"/>
            <a:ext cx="8869102" cy="5047536"/>
          </a:xfrm>
          <a:prstGeom prst="rect">
            <a:avLst/>
          </a:prstGeom>
          <a:noFill/>
        </p:spPr>
        <p:txBody>
          <a:bodyPr wrap="square">
            <a:spAutoFit/>
          </a:bodyPr>
          <a:lstStyle/>
          <a:p>
            <a:r>
              <a:rPr lang="en-IN" dirty="0"/>
              <a:t>[</a:t>
            </a:r>
            <a:r>
              <a:rPr lang="en-IN" dirty="0">
                <a:solidFill>
                  <a:schemeClr val="bg1">
                    <a:lumMod val="10000"/>
                    <a:lumOff val="90000"/>
                  </a:schemeClr>
                </a:solidFill>
              </a:rPr>
              <a:t>10] Detection of five severity levels of diabetic retinopathy using ensemble deep learning model. Multimedia tools and applications, 82(12):19005– 19020, 2023.</a:t>
            </a:r>
          </a:p>
          <a:p>
            <a:r>
              <a:rPr lang="en-IN" dirty="0">
                <a:solidFill>
                  <a:schemeClr val="bg1">
                    <a:lumMod val="10000"/>
                    <a:lumOff val="90000"/>
                  </a:schemeClr>
                </a:solidFill>
              </a:rPr>
              <a:t> [11] Diabetic retinopathy classification using </a:t>
            </a:r>
            <a:r>
              <a:rPr lang="en-IN" dirty="0" err="1">
                <a:solidFill>
                  <a:schemeClr val="bg1">
                    <a:lumMod val="10000"/>
                    <a:lumOff val="90000"/>
                  </a:schemeClr>
                </a:solidFill>
              </a:rPr>
              <a:t>efficientnet</a:t>
            </a:r>
            <a:r>
              <a:rPr lang="en-IN" dirty="0">
                <a:solidFill>
                  <a:schemeClr val="bg1">
                    <a:lumMod val="10000"/>
                    <a:lumOff val="90000"/>
                  </a:schemeClr>
                </a:solidFill>
              </a:rPr>
              <a:t>-based transfer learning on </a:t>
            </a:r>
            <a:r>
              <a:rPr lang="en-IN" dirty="0" err="1">
                <a:solidFill>
                  <a:schemeClr val="bg1">
                    <a:lumMod val="10000"/>
                    <a:lumOff val="90000"/>
                  </a:schemeClr>
                </a:solidFill>
              </a:rPr>
              <a:t>kaggle</a:t>
            </a:r>
            <a:r>
              <a:rPr lang="en-IN" dirty="0">
                <a:solidFill>
                  <a:schemeClr val="bg1">
                    <a:lumMod val="10000"/>
                    <a:lumOff val="90000"/>
                  </a:schemeClr>
                </a:solidFill>
              </a:rPr>
              <a:t> dataset. IEEE Access, 11:105362–105372, 2023. </a:t>
            </a:r>
          </a:p>
          <a:p>
            <a:r>
              <a:rPr lang="en-IN" dirty="0">
                <a:solidFill>
                  <a:schemeClr val="bg1">
                    <a:lumMod val="10000"/>
                    <a:lumOff val="90000"/>
                  </a:schemeClr>
                </a:solidFill>
              </a:rPr>
              <a:t>[12] Fundus image classification for diabetic retinopathy grading using </a:t>
            </a:r>
            <a:r>
              <a:rPr lang="en-IN" dirty="0" err="1">
                <a:solidFill>
                  <a:schemeClr val="bg1">
                    <a:lumMod val="10000"/>
                    <a:lumOff val="90000"/>
                  </a:schemeClr>
                </a:solidFill>
              </a:rPr>
              <a:t>vitsvm</a:t>
            </a:r>
            <a:r>
              <a:rPr lang="en-IN" dirty="0">
                <a:solidFill>
                  <a:schemeClr val="bg1">
                    <a:lumMod val="10000"/>
                    <a:lumOff val="90000"/>
                  </a:schemeClr>
                </a:solidFill>
              </a:rPr>
              <a:t>: A study with the </a:t>
            </a:r>
            <a:r>
              <a:rPr lang="en-IN" dirty="0" err="1">
                <a:solidFill>
                  <a:schemeClr val="bg1">
                    <a:lumMod val="10000"/>
                    <a:lumOff val="90000"/>
                  </a:schemeClr>
                </a:solidFill>
              </a:rPr>
              <a:t>aptos</a:t>
            </a:r>
            <a:r>
              <a:rPr lang="en-IN" dirty="0">
                <a:solidFill>
                  <a:schemeClr val="bg1">
                    <a:lumMod val="10000"/>
                    <a:lumOff val="90000"/>
                  </a:schemeClr>
                </a:solidFill>
              </a:rPr>
              <a:t> dataset. In 2023 International Conference on Artificial Intelligence and Applications (ICAI), pages 78–85. IEEE, 2023. [13] Using deep learning architectures for detection and classification of diabetic retinopathy. Sensors, 23(12):5726, 2023. </a:t>
            </a:r>
          </a:p>
          <a:p>
            <a:r>
              <a:rPr lang="en-IN" dirty="0">
                <a:solidFill>
                  <a:schemeClr val="bg1">
                    <a:lumMod val="10000"/>
                    <a:lumOff val="90000"/>
                  </a:schemeClr>
                </a:solidFill>
              </a:rPr>
              <a:t>[14] Vision transformer and </a:t>
            </a:r>
            <a:r>
              <a:rPr lang="en-IN" dirty="0" err="1">
                <a:solidFill>
                  <a:schemeClr val="bg1">
                    <a:lumMod val="10000"/>
                    <a:lumOff val="90000"/>
                  </a:schemeClr>
                </a:solidFill>
              </a:rPr>
              <a:t>svm</a:t>
            </a:r>
            <a:r>
              <a:rPr lang="en-IN" dirty="0">
                <a:solidFill>
                  <a:schemeClr val="bg1">
                    <a:lumMod val="10000"/>
                    <a:lumOff val="90000"/>
                  </a:schemeClr>
                </a:solidFill>
              </a:rPr>
              <a:t>-based hybrid architecture for diabetic retinopathy detection from fundus images. Medical Biological Engineering Computing, 61(5):1177–1188, 2023. </a:t>
            </a:r>
          </a:p>
          <a:p>
            <a:r>
              <a:rPr lang="en-IN" dirty="0">
                <a:solidFill>
                  <a:schemeClr val="bg1">
                    <a:lumMod val="10000"/>
                    <a:lumOff val="90000"/>
                  </a:schemeClr>
                </a:solidFill>
              </a:rPr>
              <a:t>[15] Vision transformer model for predicting the severity of diabetic retinopathy in fundus photography-based retina images. IEEE Access, 11:117546–117561, 2023. </a:t>
            </a:r>
          </a:p>
          <a:p>
            <a:r>
              <a:rPr lang="en-IN" dirty="0">
                <a:solidFill>
                  <a:schemeClr val="bg1">
                    <a:lumMod val="10000"/>
                    <a:lumOff val="90000"/>
                  </a:schemeClr>
                </a:solidFill>
              </a:rPr>
              <a:t>[16] Deep learning-based analysis of </a:t>
            </a:r>
            <a:r>
              <a:rPr lang="en-IN" dirty="0" err="1">
                <a:solidFill>
                  <a:schemeClr val="bg1">
                    <a:lumMod val="10000"/>
                    <a:lumOff val="90000"/>
                  </a:schemeClr>
                </a:solidFill>
              </a:rPr>
              <a:t>kaggle</a:t>
            </a:r>
            <a:r>
              <a:rPr lang="en-IN" dirty="0">
                <a:solidFill>
                  <a:schemeClr val="bg1">
                    <a:lumMod val="10000"/>
                    <a:lumOff val="90000"/>
                  </a:schemeClr>
                </a:solidFill>
              </a:rPr>
              <a:t> diabetic retinopathy dataset using </a:t>
            </a:r>
            <a:r>
              <a:rPr lang="en-IN" dirty="0" err="1">
                <a:solidFill>
                  <a:schemeClr val="bg1">
                    <a:lumMod val="10000"/>
                    <a:lumOff val="90000"/>
                  </a:schemeClr>
                </a:solidFill>
              </a:rPr>
              <a:t>cnn</a:t>
            </a:r>
            <a:r>
              <a:rPr lang="en-IN" dirty="0">
                <a:solidFill>
                  <a:schemeClr val="bg1">
                    <a:lumMod val="10000"/>
                    <a:lumOff val="90000"/>
                  </a:schemeClr>
                </a:solidFill>
              </a:rPr>
              <a:t> and inception-v3 architectures. Journal of Medical Imaging, 28(2):215–230, 2024.</a:t>
            </a:r>
          </a:p>
          <a:p>
            <a:r>
              <a:rPr lang="en-IN" dirty="0">
                <a:solidFill>
                  <a:schemeClr val="bg1">
                    <a:lumMod val="10000"/>
                    <a:lumOff val="90000"/>
                  </a:schemeClr>
                </a:solidFill>
              </a:rPr>
              <a:t> [17] Diabetic retinopathy image classification and blind-ness detection using deep learning techniques. Machine Intelligence Research, 18(1):1056– 1077, 2024.</a:t>
            </a:r>
          </a:p>
          <a:p>
            <a:r>
              <a:rPr lang="en-IN" dirty="0">
                <a:solidFill>
                  <a:schemeClr val="bg1">
                    <a:lumMod val="10000"/>
                    <a:lumOff val="90000"/>
                  </a:schemeClr>
                </a:solidFill>
              </a:rPr>
              <a:t> [18] Inception-v3 and </a:t>
            </a:r>
            <a:r>
              <a:rPr lang="en-IN" dirty="0" err="1">
                <a:solidFill>
                  <a:schemeClr val="bg1">
                    <a:lumMod val="10000"/>
                    <a:lumOff val="90000"/>
                  </a:schemeClr>
                </a:solidFill>
              </a:rPr>
              <a:t>cnn</a:t>
            </a:r>
            <a:r>
              <a:rPr lang="en-IN" dirty="0">
                <a:solidFill>
                  <a:schemeClr val="bg1">
                    <a:lumMod val="10000"/>
                    <a:lumOff val="90000"/>
                  </a:schemeClr>
                </a:solidFill>
              </a:rPr>
              <a:t> ensemble for diabetic retinopathy classification using </a:t>
            </a:r>
            <a:r>
              <a:rPr lang="en-IN" dirty="0" err="1">
                <a:solidFill>
                  <a:schemeClr val="bg1">
                    <a:lumMod val="10000"/>
                    <a:lumOff val="90000"/>
                  </a:schemeClr>
                </a:solidFill>
              </a:rPr>
              <a:t>aptos</a:t>
            </a:r>
            <a:r>
              <a:rPr lang="en-IN" dirty="0">
                <a:solidFill>
                  <a:schemeClr val="bg1">
                    <a:lumMod val="10000"/>
                    <a:lumOff val="90000"/>
                  </a:schemeClr>
                </a:solidFill>
              </a:rPr>
              <a:t> and </a:t>
            </a:r>
            <a:r>
              <a:rPr lang="en-IN" dirty="0" err="1">
                <a:solidFill>
                  <a:schemeClr val="bg1">
                    <a:lumMod val="10000"/>
                    <a:lumOff val="90000"/>
                  </a:schemeClr>
                </a:solidFill>
              </a:rPr>
              <a:t>kaggle</a:t>
            </a:r>
            <a:r>
              <a:rPr lang="en-IN" dirty="0">
                <a:solidFill>
                  <a:schemeClr val="bg1">
                    <a:lumMod val="10000"/>
                    <a:lumOff val="90000"/>
                  </a:schemeClr>
                </a:solidFill>
              </a:rPr>
              <a:t> datasets. Journal of Digital Imaging, 37:45–57, 2024. </a:t>
            </a:r>
          </a:p>
          <a:p>
            <a:r>
              <a:rPr lang="en-IN" dirty="0">
                <a:solidFill>
                  <a:schemeClr val="bg1">
                    <a:lumMod val="10000"/>
                    <a:lumOff val="90000"/>
                  </a:schemeClr>
                </a:solidFill>
              </a:rPr>
              <a:t>[19] Optimized deep </a:t>
            </a:r>
            <a:r>
              <a:rPr lang="en-IN" dirty="0" err="1">
                <a:solidFill>
                  <a:schemeClr val="bg1">
                    <a:lumMod val="10000"/>
                    <a:lumOff val="90000"/>
                  </a:schemeClr>
                </a:solidFill>
              </a:rPr>
              <a:t>cnn</a:t>
            </a:r>
            <a:r>
              <a:rPr lang="en-IN" dirty="0">
                <a:solidFill>
                  <a:schemeClr val="bg1">
                    <a:lumMod val="10000"/>
                    <a:lumOff val="90000"/>
                  </a:schemeClr>
                </a:solidFill>
              </a:rPr>
              <a:t> for detection and classification of diabetic retinopathy and diabetic macular </a:t>
            </a:r>
            <a:r>
              <a:rPr lang="en-IN" dirty="0" err="1">
                <a:solidFill>
                  <a:schemeClr val="bg1">
                    <a:lumMod val="10000"/>
                    <a:lumOff val="90000"/>
                  </a:schemeClr>
                </a:solidFill>
              </a:rPr>
              <a:t>edema</a:t>
            </a:r>
            <a:r>
              <a:rPr lang="en-IN" dirty="0">
                <a:solidFill>
                  <a:schemeClr val="bg1">
                    <a:lumMod val="10000"/>
                    <a:lumOff val="90000"/>
                  </a:schemeClr>
                </a:solidFill>
              </a:rPr>
              <a:t>. BMC Medical Imaging, 24(1):227, 2024.</a:t>
            </a:r>
          </a:p>
          <a:p>
            <a:r>
              <a:rPr lang="en-IN" dirty="0">
                <a:solidFill>
                  <a:schemeClr val="bg1">
                    <a:lumMod val="10000"/>
                    <a:lumOff val="90000"/>
                  </a:schemeClr>
                </a:solidFill>
              </a:rPr>
              <a:t> [20] Anas Bilal, Azhar Imran, Talha Imtiaz Baig, </a:t>
            </a:r>
            <a:r>
              <a:rPr lang="en-IN" dirty="0" err="1">
                <a:solidFill>
                  <a:schemeClr val="bg1">
                    <a:lumMod val="10000"/>
                    <a:lumOff val="90000"/>
                  </a:schemeClr>
                </a:solidFill>
              </a:rPr>
              <a:t>Xiaowen</a:t>
            </a:r>
            <a:r>
              <a:rPr lang="en-IN" dirty="0">
                <a:solidFill>
                  <a:schemeClr val="bg1">
                    <a:lumMod val="10000"/>
                    <a:lumOff val="90000"/>
                  </a:schemeClr>
                </a:solidFill>
              </a:rPr>
              <a:t> Liu, </a:t>
            </a:r>
            <a:r>
              <a:rPr lang="en-IN" dirty="0" err="1">
                <a:solidFill>
                  <a:schemeClr val="bg1">
                    <a:lumMod val="10000"/>
                    <a:lumOff val="90000"/>
                  </a:schemeClr>
                </a:solidFill>
              </a:rPr>
              <a:t>Haixia</a:t>
            </a:r>
            <a:r>
              <a:rPr lang="en-IN" dirty="0">
                <a:solidFill>
                  <a:schemeClr val="bg1">
                    <a:lumMod val="10000"/>
                    <a:lumOff val="90000"/>
                  </a:schemeClr>
                </a:solidFill>
              </a:rPr>
              <a:t> Long, </a:t>
            </a:r>
            <a:r>
              <a:rPr lang="en-IN" dirty="0" err="1">
                <a:solidFill>
                  <a:schemeClr val="bg1">
                    <a:lumMod val="10000"/>
                    <a:lumOff val="90000"/>
                  </a:schemeClr>
                </a:solidFill>
              </a:rPr>
              <a:t>Abdulkareem</a:t>
            </a:r>
            <a:r>
              <a:rPr lang="en-IN" dirty="0">
                <a:solidFill>
                  <a:schemeClr val="bg1">
                    <a:lumMod val="10000"/>
                    <a:lumOff val="90000"/>
                  </a:schemeClr>
                </a:solidFill>
              </a:rPr>
              <a:t> </a:t>
            </a:r>
            <a:r>
              <a:rPr lang="en-IN" dirty="0" err="1">
                <a:solidFill>
                  <a:schemeClr val="bg1">
                    <a:lumMod val="10000"/>
                    <a:lumOff val="90000"/>
                  </a:schemeClr>
                </a:solidFill>
              </a:rPr>
              <a:t>Alzahrani</a:t>
            </a:r>
            <a:r>
              <a:rPr lang="en-IN" dirty="0">
                <a:solidFill>
                  <a:schemeClr val="bg1">
                    <a:lumMod val="10000"/>
                    <a:lumOff val="90000"/>
                  </a:schemeClr>
                </a:solidFill>
              </a:rPr>
              <a:t>, and Muhammad Shafiq. Improved support vector machine based on </a:t>
            </a:r>
            <a:r>
              <a:rPr lang="en-IN" dirty="0" err="1">
                <a:solidFill>
                  <a:schemeClr val="bg1">
                    <a:lumMod val="10000"/>
                    <a:lumOff val="90000"/>
                  </a:schemeClr>
                </a:solidFill>
              </a:rPr>
              <a:t>cnn-svd</a:t>
            </a:r>
            <a:r>
              <a:rPr lang="en-IN" dirty="0">
                <a:solidFill>
                  <a:schemeClr val="bg1">
                    <a:lumMod val="10000"/>
                    <a:lumOff val="90000"/>
                  </a:schemeClr>
                </a:solidFill>
              </a:rPr>
              <a:t> for vision-threatening diabetic retinopathy detection and classification. </a:t>
            </a:r>
            <a:r>
              <a:rPr lang="en-IN" dirty="0" err="1">
                <a:solidFill>
                  <a:schemeClr val="bg1">
                    <a:lumMod val="10000"/>
                    <a:lumOff val="90000"/>
                  </a:schemeClr>
                </a:solidFill>
              </a:rPr>
              <a:t>Plos</a:t>
            </a:r>
            <a:r>
              <a:rPr lang="en-IN" dirty="0">
                <a:solidFill>
                  <a:schemeClr val="bg1">
                    <a:lumMod val="10000"/>
                    <a:lumOff val="90000"/>
                  </a:schemeClr>
                </a:solidFill>
              </a:rPr>
              <a:t> one, 19(1):e0295951, 2024.</a:t>
            </a:r>
          </a:p>
        </p:txBody>
      </p:sp>
    </p:spTree>
    <p:extLst>
      <p:ext uri="{BB962C8B-B14F-4D97-AF65-F5344CB8AC3E}">
        <p14:creationId xmlns:p14="http://schemas.microsoft.com/office/powerpoint/2010/main" val="2679302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0"/>
          <p:cNvSpPr txBox="1">
            <a:spLocks noGrp="1"/>
          </p:cNvSpPr>
          <p:nvPr>
            <p:ph type="title"/>
          </p:nvPr>
        </p:nvSpPr>
        <p:spPr>
          <a:xfrm>
            <a:off x="0" y="14040"/>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Algerian" panose="04020705040A02060702" pitchFamily="82" charset="0"/>
              </a:rPr>
              <a:t>Contents:-</a:t>
            </a:r>
            <a:endParaRPr dirty="0">
              <a:latin typeface="Algerian" panose="04020705040A02060702" pitchFamily="82" charset="0"/>
            </a:endParaRPr>
          </a:p>
        </p:txBody>
      </p:sp>
      <p:graphicFrame>
        <p:nvGraphicFramePr>
          <p:cNvPr id="203" name="Google Shape;203;p30"/>
          <p:cNvGraphicFramePr/>
          <p:nvPr>
            <p:extLst>
              <p:ext uri="{D42A27DB-BD31-4B8C-83A1-F6EECF244321}">
                <p14:modId xmlns:p14="http://schemas.microsoft.com/office/powerpoint/2010/main" val="907002709"/>
              </p:ext>
            </p:extLst>
          </p:nvPr>
        </p:nvGraphicFramePr>
        <p:xfrm>
          <a:off x="21102" y="536448"/>
          <a:ext cx="9122898" cy="3864864"/>
        </p:xfrm>
        <a:graphic>
          <a:graphicData uri="http://schemas.openxmlformats.org/drawingml/2006/table">
            <a:tbl>
              <a:tblPr>
                <a:noFill/>
                <a:tableStyleId>{EF291107-7F37-44C9-B49D-A0502C1F5E19}</a:tableStyleId>
              </a:tblPr>
              <a:tblGrid>
                <a:gridCol w="3681421">
                  <a:extLst>
                    <a:ext uri="{9D8B030D-6E8A-4147-A177-3AD203B41FA5}">
                      <a16:colId xmlns:a16="http://schemas.microsoft.com/office/drawing/2014/main" val="20000"/>
                    </a:ext>
                  </a:extLst>
                </a:gridCol>
                <a:gridCol w="5441477">
                  <a:extLst>
                    <a:ext uri="{9D8B030D-6E8A-4147-A177-3AD203B41FA5}">
                      <a16:colId xmlns:a16="http://schemas.microsoft.com/office/drawing/2014/main" val="20001"/>
                    </a:ext>
                  </a:extLst>
                </a:gridCol>
              </a:tblGrid>
              <a:tr h="523149">
                <a:tc>
                  <a:txBody>
                    <a:bodyPr/>
                    <a:lstStyle/>
                    <a:p>
                      <a:pPr marL="342900" lvl="0" indent="-342900" algn="l" rtl="0">
                        <a:spcBef>
                          <a:spcPts val="0"/>
                        </a:spcBef>
                        <a:spcAft>
                          <a:spcPts val="0"/>
                        </a:spcAft>
                        <a:buClr>
                          <a:schemeClr val="accent3">
                            <a:lumMod val="75000"/>
                          </a:schemeClr>
                        </a:buClr>
                        <a:buFont typeface="Wingdings" panose="05000000000000000000" pitchFamily="2" charset="2"/>
                        <a:buChar char="q"/>
                      </a:pPr>
                      <a:r>
                        <a:rPr lang="en-IN" sz="1800" b="1" u="sng" dirty="0">
                          <a:solidFill>
                            <a:schemeClr val="dk1"/>
                          </a:solidFill>
                          <a:latin typeface="DM Sans"/>
                          <a:ea typeface="DM Sans"/>
                          <a:cs typeface="DM Sans"/>
                          <a:sym typeface="DM Sans"/>
                        </a:rPr>
                        <a:t>Title</a:t>
                      </a:r>
                      <a:endParaRPr sz="18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171450" lvl="0" indent="-171450" algn="l" rtl="0">
                        <a:spcBef>
                          <a:spcPts val="0"/>
                        </a:spcBef>
                        <a:spcAft>
                          <a:spcPts val="1600"/>
                        </a:spcAft>
                        <a:buClr>
                          <a:schemeClr val="accent3">
                            <a:lumMod val="85000"/>
                          </a:schemeClr>
                        </a:buClr>
                        <a:buFont typeface="Wingdings" panose="05000000000000000000" pitchFamily="2" charset="2"/>
                        <a:buChar char="q"/>
                      </a:pPr>
                      <a:r>
                        <a:rPr lang="en-IN" sz="1800" b="1" dirty="0">
                          <a:solidFill>
                            <a:schemeClr val="dk1"/>
                          </a:solidFill>
                          <a:latin typeface="+mn-lt"/>
                          <a:ea typeface="DM Sans"/>
                          <a:cs typeface="DM Sans"/>
                          <a:sym typeface="DM Sans"/>
                        </a:rPr>
                        <a:t> Block diagram                    </a:t>
                      </a:r>
                      <a:endParaRPr sz="1800" b="1" dirty="0">
                        <a:solidFill>
                          <a:schemeClr val="dk1"/>
                        </a:solidFill>
                        <a:latin typeface="+mn-lt"/>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65139">
                <a:tc>
                  <a:txBody>
                    <a:bodyPr/>
                    <a:lstStyle/>
                    <a:p>
                      <a:pPr marL="342900" lvl="0" indent="-342900" algn="l" rtl="0">
                        <a:spcBef>
                          <a:spcPts val="0"/>
                        </a:spcBef>
                        <a:spcAft>
                          <a:spcPts val="0"/>
                        </a:spcAft>
                        <a:buClr>
                          <a:schemeClr val="accent3">
                            <a:lumMod val="85000"/>
                          </a:schemeClr>
                        </a:buClr>
                        <a:buFont typeface="Wingdings" panose="05000000000000000000" pitchFamily="2" charset="2"/>
                        <a:buChar char="q"/>
                      </a:pPr>
                      <a:r>
                        <a:rPr lang="en-IN" sz="1800" b="1" u="sng" dirty="0">
                          <a:solidFill>
                            <a:schemeClr val="dk1"/>
                          </a:solidFill>
                          <a:latin typeface="DM Sans"/>
                          <a:ea typeface="DM Sans"/>
                          <a:cs typeface="DM Sans"/>
                          <a:sym typeface="DM Sans"/>
                        </a:rPr>
                        <a:t>Introduction</a:t>
                      </a:r>
                      <a:endParaRPr sz="18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171450" marR="0" lvl="0" indent="-171450" algn="l" rtl="0">
                        <a:lnSpc>
                          <a:spcPct val="100000"/>
                        </a:lnSpc>
                        <a:spcBef>
                          <a:spcPts val="0"/>
                        </a:spcBef>
                        <a:spcAft>
                          <a:spcPts val="1600"/>
                        </a:spcAft>
                        <a:buClr>
                          <a:schemeClr val="accent3">
                            <a:lumMod val="85000"/>
                          </a:schemeClr>
                        </a:buClr>
                        <a:buFont typeface="Wingdings" panose="05000000000000000000" pitchFamily="2" charset="2"/>
                        <a:buChar char="q"/>
                      </a:pPr>
                      <a:r>
                        <a:rPr lang="en-IN" sz="1800" b="1" dirty="0">
                          <a:solidFill>
                            <a:schemeClr val="dk1"/>
                          </a:solidFill>
                          <a:latin typeface="+mn-lt"/>
                          <a:ea typeface="DM Sans"/>
                          <a:cs typeface="DM Sans"/>
                          <a:sym typeface="DM Sans"/>
                        </a:rPr>
                        <a:t> Data set </a:t>
                      </a:r>
                      <a:r>
                        <a:rPr lang="en-IN" sz="1800" b="1" dirty="0" err="1">
                          <a:solidFill>
                            <a:schemeClr val="dk1"/>
                          </a:solidFill>
                          <a:latin typeface="+mn-lt"/>
                          <a:ea typeface="DM Sans"/>
                          <a:cs typeface="DM Sans"/>
                          <a:sym typeface="DM Sans"/>
                        </a:rPr>
                        <a:t>discription</a:t>
                      </a:r>
                      <a:endParaRPr sz="1800" b="1" dirty="0">
                        <a:solidFill>
                          <a:schemeClr val="dk1"/>
                        </a:solidFill>
                        <a:latin typeface="+mn-lt"/>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23149">
                <a:tc>
                  <a:txBody>
                    <a:bodyPr/>
                    <a:lstStyle/>
                    <a:p>
                      <a:pPr marL="342900" lvl="0" indent="-342900" algn="l" rtl="0">
                        <a:spcBef>
                          <a:spcPts val="0"/>
                        </a:spcBef>
                        <a:spcAft>
                          <a:spcPts val="0"/>
                        </a:spcAft>
                        <a:buClr>
                          <a:schemeClr val="accent3">
                            <a:lumMod val="85000"/>
                          </a:schemeClr>
                        </a:buClr>
                        <a:buFont typeface="Wingdings" panose="05000000000000000000" pitchFamily="2" charset="2"/>
                        <a:buChar char="q"/>
                      </a:pPr>
                      <a:r>
                        <a:rPr lang="en-IN" sz="1800" b="1" u="sng" dirty="0">
                          <a:solidFill>
                            <a:schemeClr val="dk1"/>
                          </a:solidFill>
                          <a:latin typeface="DM Sans"/>
                          <a:ea typeface="DM Sans"/>
                          <a:cs typeface="DM Sans"/>
                          <a:sym typeface="DM Sans"/>
                        </a:rPr>
                        <a:t>Motivation</a:t>
                      </a:r>
                      <a:endParaRPr sz="18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171450" lvl="0" indent="-171450" algn="l" rtl="0">
                        <a:spcBef>
                          <a:spcPts val="0"/>
                        </a:spcBef>
                        <a:spcAft>
                          <a:spcPts val="1600"/>
                        </a:spcAft>
                        <a:buClr>
                          <a:schemeClr val="accent3">
                            <a:lumMod val="85000"/>
                          </a:schemeClr>
                        </a:buClr>
                        <a:buFont typeface="Wingdings" panose="05000000000000000000" pitchFamily="2" charset="2"/>
                        <a:buChar char="q"/>
                      </a:pPr>
                      <a:r>
                        <a:rPr lang="en-IN" sz="1800" b="1" dirty="0">
                          <a:solidFill>
                            <a:schemeClr val="dk1"/>
                          </a:solidFill>
                          <a:latin typeface="+mn-lt"/>
                          <a:ea typeface="DM Sans"/>
                          <a:cs typeface="DM Sans"/>
                          <a:sym typeface="DM Sans"/>
                        </a:rPr>
                        <a:t> Implementation details </a:t>
                      </a:r>
                      <a:endParaRPr sz="1800" b="1" dirty="0">
                        <a:solidFill>
                          <a:schemeClr val="dk1"/>
                        </a:solidFill>
                        <a:latin typeface="+mn-lt"/>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23149">
                <a:tc>
                  <a:txBody>
                    <a:bodyPr/>
                    <a:lstStyle/>
                    <a:p>
                      <a:pPr marL="342900" lvl="0" indent="-342900" algn="l" rtl="0">
                        <a:spcBef>
                          <a:spcPts val="0"/>
                        </a:spcBef>
                        <a:spcAft>
                          <a:spcPts val="0"/>
                        </a:spcAft>
                        <a:buClr>
                          <a:schemeClr val="accent3">
                            <a:lumMod val="85000"/>
                          </a:schemeClr>
                        </a:buClr>
                        <a:buFont typeface="Wingdings" panose="05000000000000000000" pitchFamily="2" charset="2"/>
                        <a:buChar char="q"/>
                      </a:pPr>
                      <a:r>
                        <a:rPr lang="en-IN" sz="1800" b="1" u="sng" dirty="0">
                          <a:solidFill>
                            <a:schemeClr val="dk1"/>
                          </a:solidFill>
                          <a:latin typeface="DM Sans"/>
                          <a:ea typeface="DM Sans"/>
                          <a:cs typeface="DM Sans"/>
                          <a:sym typeface="DM Sans"/>
                        </a:rPr>
                        <a:t>Objectives</a:t>
                      </a:r>
                      <a:endParaRPr sz="1800" b="1" u="sng"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342900" lvl="0" indent="-342900" algn="l" rtl="0">
                        <a:spcBef>
                          <a:spcPts val="0"/>
                        </a:spcBef>
                        <a:spcAft>
                          <a:spcPts val="1600"/>
                        </a:spcAft>
                        <a:buClr>
                          <a:schemeClr val="accent3">
                            <a:lumMod val="85000"/>
                          </a:schemeClr>
                        </a:buClr>
                        <a:buFont typeface="Wingdings" panose="05000000000000000000" pitchFamily="2" charset="2"/>
                        <a:buChar char="q"/>
                      </a:pPr>
                      <a:r>
                        <a:rPr lang="en-IN" sz="1800" b="1" dirty="0">
                          <a:solidFill>
                            <a:schemeClr val="dk1"/>
                          </a:solidFill>
                          <a:latin typeface="+mn-lt"/>
                          <a:ea typeface="DM Sans"/>
                          <a:cs typeface="DM Sans"/>
                          <a:sym typeface="DM Sans"/>
                        </a:rPr>
                        <a:t>Results</a:t>
                      </a:r>
                      <a:endParaRPr sz="1800" b="1" dirty="0">
                        <a:solidFill>
                          <a:schemeClr val="dk1"/>
                        </a:solidFill>
                        <a:latin typeface="+mn-lt"/>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765139">
                <a:tc>
                  <a:txBody>
                    <a:bodyPr/>
                    <a:lstStyle/>
                    <a:p>
                      <a:pPr marL="342900" lvl="0" indent="-342900" algn="l" rtl="0">
                        <a:spcBef>
                          <a:spcPts val="0"/>
                        </a:spcBef>
                        <a:spcAft>
                          <a:spcPts val="0"/>
                        </a:spcAft>
                        <a:buClr>
                          <a:schemeClr val="accent3">
                            <a:lumMod val="85000"/>
                          </a:schemeClr>
                        </a:buClr>
                        <a:buFont typeface="Wingdings" panose="05000000000000000000" pitchFamily="2" charset="2"/>
                        <a:buChar char="q"/>
                      </a:pPr>
                      <a:r>
                        <a:rPr lang="en-IN" sz="1800" b="1" dirty="0">
                          <a:solidFill>
                            <a:schemeClr val="tx1"/>
                          </a:solidFill>
                          <a:latin typeface="+mn-lt"/>
                        </a:rPr>
                        <a:t>Literature review</a:t>
                      </a:r>
                      <a:endParaRPr sz="1800" b="1" u="sng" dirty="0">
                        <a:solidFill>
                          <a:schemeClr val="tx1"/>
                        </a:solidFill>
                        <a:latin typeface="+mn-lt"/>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285750" lvl="0" indent="-285750" algn="l" rtl="0">
                        <a:spcBef>
                          <a:spcPts val="0"/>
                        </a:spcBef>
                        <a:spcAft>
                          <a:spcPts val="0"/>
                        </a:spcAft>
                        <a:buClr>
                          <a:schemeClr val="accent3">
                            <a:lumMod val="85000"/>
                          </a:schemeClr>
                        </a:buClr>
                        <a:buFont typeface="Wingdings" panose="05000000000000000000" pitchFamily="2" charset="2"/>
                        <a:buChar char="q"/>
                      </a:pPr>
                      <a:r>
                        <a:rPr lang="en-IN" sz="1800" b="1" dirty="0">
                          <a:solidFill>
                            <a:schemeClr val="dk1"/>
                          </a:solidFill>
                          <a:latin typeface="+mn-lt"/>
                          <a:ea typeface="DM Sans"/>
                          <a:cs typeface="DM Sans"/>
                          <a:sym typeface="DM Sans"/>
                        </a:rPr>
                        <a:t>Conclusions</a:t>
                      </a:r>
                      <a:endParaRPr sz="1800" b="1" dirty="0">
                        <a:solidFill>
                          <a:schemeClr val="dk1"/>
                        </a:solidFill>
                        <a:latin typeface="+mn-lt"/>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765139">
                <a:tc>
                  <a:txBody>
                    <a:bodyPr/>
                    <a:lstStyle/>
                    <a:p>
                      <a:pPr marL="342900" lvl="0" indent="-342900" algn="l" rtl="0">
                        <a:spcBef>
                          <a:spcPts val="0"/>
                        </a:spcBef>
                        <a:spcAft>
                          <a:spcPts val="0"/>
                        </a:spcAft>
                        <a:buClr>
                          <a:schemeClr val="accent3">
                            <a:lumMod val="85000"/>
                          </a:schemeClr>
                        </a:buClr>
                        <a:buFont typeface="Wingdings" panose="05000000000000000000" pitchFamily="2" charset="2"/>
                        <a:buChar char="q"/>
                      </a:pPr>
                      <a:r>
                        <a:rPr lang="en-IN" sz="1800" b="1" dirty="0">
                          <a:solidFill>
                            <a:schemeClr val="dk1"/>
                          </a:solidFill>
                          <a:latin typeface="+mj-lt"/>
                          <a:ea typeface="DM Sans"/>
                          <a:cs typeface="DM Sans"/>
                          <a:sym typeface="DM Sans"/>
                        </a:rPr>
                        <a:t>Methodology </a:t>
                      </a:r>
                    </a:p>
                    <a:p>
                      <a:pPr marL="0" lvl="0" indent="0" algn="l" rtl="0">
                        <a:spcBef>
                          <a:spcPts val="0"/>
                        </a:spcBef>
                        <a:spcAft>
                          <a:spcPts val="0"/>
                        </a:spcAft>
                        <a:buClr>
                          <a:schemeClr val="accent3">
                            <a:lumMod val="85000"/>
                          </a:schemeClr>
                        </a:buClr>
                        <a:buFont typeface="Wingdings" panose="05000000000000000000" pitchFamily="2" charset="2"/>
                        <a:buNone/>
                      </a:pPr>
                      <a:endParaRPr sz="1800" dirty="0">
                        <a:solidFill>
                          <a:schemeClr val="dk1"/>
                        </a:solidFill>
                        <a:latin typeface="DM Sans"/>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285750" lvl="0" indent="-285750" algn="l" rtl="0">
                        <a:spcBef>
                          <a:spcPts val="0"/>
                        </a:spcBef>
                        <a:spcAft>
                          <a:spcPts val="1600"/>
                        </a:spcAft>
                        <a:buClr>
                          <a:schemeClr val="accent3">
                            <a:lumMod val="85000"/>
                          </a:schemeClr>
                        </a:buClr>
                        <a:buFont typeface="Wingdings" panose="05000000000000000000" pitchFamily="2" charset="2"/>
                        <a:buChar char="q"/>
                      </a:pPr>
                      <a:r>
                        <a:rPr lang="en-IN" sz="1800" b="1" dirty="0">
                          <a:solidFill>
                            <a:schemeClr val="dk1"/>
                          </a:solidFill>
                          <a:latin typeface="+mn-lt"/>
                          <a:ea typeface="DM Sans"/>
                          <a:cs typeface="DM Sans"/>
                          <a:sym typeface="DM Sans"/>
                        </a:rPr>
                        <a:t>References</a:t>
                      </a:r>
                      <a:endParaRPr sz="1800" b="1" dirty="0">
                        <a:solidFill>
                          <a:schemeClr val="dk1"/>
                        </a:solidFill>
                        <a:latin typeface="+mn-lt"/>
                        <a:ea typeface="DM Sans"/>
                        <a:cs typeface="DM Sans"/>
                        <a:sym typeface="DM Sans"/>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cxnSp>
        <p:nvCxnSpPr>
          <p:cNvPr id="3" name="Straight Connector 2">
            <a:extLst>
              <a:ext uri="{FF2B5EF4-FFF2-40B4-BE49-F238E27FC236}">
                <a16:creationId xmlns:a16="http://schemas.microsoft.com/office/drawing/2014/main" id="{15EE11F3-B472-F9D0-B6CF-0BAD761E80A7}"/>
              </a:ext>
            </a:extLst>
          </p:cNvPr>
          <p:cNvCxnSpPr>
            <a:cxnSpLocks/>
          </p:cNvCxnSpPr>
          <p:nvPr/>
        </p:nvCxnSpPr>
        <p:spPr>
          <a:xfrm>
            <a:off x="3651504" y="586740"/>
            <a:ext cx="10551" cy="3814572"/>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1"/>
          <p:cNvSpPr txBox="1">
            <a:spLocks noGrp="1"/>
          </p:cNvSpPr>
          <p:nvPr>
            <p:ph type="subTitle" idx="1"/>
          </p:nvPr>
        </p:nvSpPr>
        <p:spPr>
          <a:xfrm>
            <a:off x="2975317" y="1887663"/>
            <a:ext cx="6013938" cy="12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b="1" u="sng" dirty="0">
                <a:latin typeface="+mn-lt"/>
              </a:rPr>
              <a:t>Diabetic Retinopathy Classification Using Vision Transformer and SVM</a:t>
            </a:r>
            <a:endParaRPr sz="2400" b="1" u="sng" dirty="0">
              <a:latin typeface="+mn-lt"/>
            </a:endParaRPr>
          </a:p>
        </p:txBody>
      </p:sp>
      <p:sp>
        <p:nvSpPr>
          <p:cNvPr id="212" name="Google Shape;212;p31"/>
          <p:cNvSpPr txBox="1">
            <a:spLocks noGrp="1"/>
          </p:cNvSpPr>
          <p:nvPr>
            <p:ph type="title"/>
          </p:nvPr>
        </p:nvSpPr>
        <p:spPr>
          <a:xfrm>
            <a:off x="3635968" y="1057478"/>
            <a:ext cx="4349700" cy="72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u="sng" dirty="0">
                <a:latin typeface="Algerian" panose="04020705040A02060702" pitchFamily="82" charset="0"/>
              </a:rPr>
              <a:t>TITLE</a:t>
            </a:r>
            <a:endParaRPr sz="3600" u="sng" dirty="0">
              <a:latin typeface="Algerian" panose="04020705040A02060702" pitchFamily="82" charset="0"/>
            </a:endParaRPr>
          </a:p>
        </p:txBody>
      </p:sp>
      <p:pic>
        <p:nvPicPr>
          <p:cNvPr id="213" name="Google Shape;213;p31"/>
          <p:cNvPicPr preferRelativeResize="0"/>
          <p:nvPr/>
        </p:nvPicPr>
        <p:blipFill>
          <a:blip r:embed="rId3">
            <a:alphaModFix/>
          </a:blip>
          <a:stretch>
            <a:fillRect/>
          </a:stretch>
        </p:blipFill>
        <p:spPr>
          <a:xfrm>
            <a:off x="-801183" y="-1540959"/>
            <a:ext cx="3850252" cy="385025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3" name="Title 2">
            <a:extLst>
              <a:ext uri="{FF2B5EF4-FFF2-40B4-BE49-F238E27FC236}">
                <a16:creationId xmlns:a16="http://schemas.microsoft.com/office/drawing/2014/main" id="{AC5665D8-1C79-E294-217E-1F201104A8FB}"/>
              </a:ext>
            </a:extLst>
          </p:cNvPr>
          <p:cNvSpPr>
            <a:spLocks noGrp="1"/>
          </p:cNvSpPr>
          <p:nvPr>
            <p:ph type="title"/>
          </p:nvPr>
        </p:nvSpPr>
        <p:spPr>
          <a:xfrm>
            <a:off x="403477" y="452059"/>
            <a:ext cx="7704000" cy="572700"/>
          </a:xfrm>
        </p:spPr>
        <p:txBody>
          <a:bodyPr/>
          <a:lstStyle/>
          <a:p>
            <a:r>
              <a:rPr lang="en-IN" dirty="0">
                <a:latin typeface="Algerian" panose="04020705040A02060702" pitchFamily="82" charset="0"/>
              </a:rPr>
              <a:t>INTRODUCTION:-</a:t>
            </a:r>
          </a:p>
        </p:txBody>
      </p:sp>
      <p:sp>
        <p:nvSpPr>
          <p:cNvPr id="22" name="Rectangle 1">
            <a:extLst>
              <a:ext uri="{FF2B5EF4-FFF2-40B4-BE49-F238E27FC236}">
                <a16:creationId xmlns:a16="http://schemas.microsoft.com/office/drawing/2014/main" id="{C3AA29D5-FC16-8B61-45FE-0ED5EC402A71}"/>
              </a:ext>
            </a:extLst>
          </p:cNvPr>
          <p:cNvSpPr>
            <a:spLocks noChangeArrowheads="1"/>
          </p:cNvSpPr>
          <p:nvPr/>
        </p:nvSpPr>
        <p:spPr bwMode="auto">
          <a:xfrm>
            <a:off x="354240" y="654644"/>
            <a:ext cx="6278677"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i="0" u="none" strike="noStrike" cap="none" normalizeH="0" baseline="0" dirty="0">
                <a:ln>
                  <a:noFill/>
                </a:ln>
                <a:solidFill>
                  <a:schemeClr val="tx1"/>
                </a:solidFill>
                <a:effectLst/>
                <a:latin typeface="Arial" panose="020B0604020202020204" pitchFamily="34" charset="0"/>
              </a:rPr>
              <a:t>Diabetic Retinopathy (DR) is a serious complication of diabetes caused by damage to the blood vessels in the retina, leading to vision impairment or blindness if untreated. Traditional diagnosis relies on ophthalmologists' manual grading of retinal images, which is time-intensive and prone to variability. Advances in machine learning (ML) and deep learning (DL), particularly Vision Transformers (</a:t>
            </a:r>
            <a:r>
              <a:rPr kumimoji="0" lang="en-US" altLang="en-US" sz="1800" i="0" u="none" strike="noStrike" cap="none" normalizeH="0" baseline="0" dirty="0" err="1">
                <a:ln>
                  <a:noFill/>
                </a:ln>
                <a:solidFill>
                  <a:schemeClr val="tx1"/>
                </a:solidFill>
                <a:effectLst/>
                <a:latin typeface="Arial" panose="020B0604020202020204" pitchFamily="34" charset="0"/>
              </a:rPr>
              <a:t>ViTs</a:t>
            </a:r>
            <a:r>
              <a:rPr kumimoji="0" lang="en-US" altLang="en-US" sz="1800" i="0" u="none" strike="noStrike" cap="none" normalizeH="0" baseline="0" dirty="0">
                <a:ln>
                  <a:noFill/>
                </a:ln>
                <a:solidFill>
                  <a:schemeClr val="tx1"/>
                </a:solidFill>
                <a:effectLst/>
                <a:latin typeface="Arial" panose="020B0604020202020204" pitchFamily="34" charset="0"/>
              </a:rPr>
              <a:t>), have revolutionized DR detection by offering precise and automated analysis. Combining </a:t>
            </a:r>
            <a:r>
              <a:rPr kumimoji="0" lang="en-US" altLang="en-US" sz="1800" i="0" u="none" strike="noStrike" cap="none" normalizeH="0" baseline="0" dirty="0" err="1">
                <a:ln>
                  <a:noFill/>
                </a:ln>
                <a:solidFill>
                  <a:schemeClr val="tx1"/>
                </a:solidFill>
                <a:effectLst/>
                <a:latin typeface="Arial" panose="020B0604020202020204" pitchFamily="34" charset="0"/>
              </a:rPr>
              <a:t>ViTs</a:t>
            </a:r>
            <a:r>
              <a:rPr kumimoji="0" lang="en-US" altLang="en-US" sz="1800" i="0" u="none" strike="noStrike" cap="none" normalizeH="0" baseline="0" dirty="0">
                <a:ln>
                  <a:noFill/>
                </a:ln>
                <a:solidFill>
                  <a:schemeClr val="tx1"/>
                </a:solidFill>
                <a:effectLst/>
                <a:latin typeface="Arial" panose="020B0604020202020204" pitchFamily="34" charset="0"/>
              </a:rPr>
              <a:t> with Support Vector Machines (SVMs) further enhances accuracy, addressing the challenges of early and effective DR diagnosis.</a:t>
            </a:r>
          </a:p>
        </p:txBody>
      </p:sp>
      <p:pic>
        <p:nvPicPr>
          <p:cNvPr id="24" name="Picture 23">
            <a:extLst>
              <a:ext uri="{FF2B5EF4-FFF2-40B4-BE49-F238E27FC236}">
                <a16:creationId xmlns:a16="http://schemas.microsoft.com/office/drawing/2014/main" id="{60FE7FDF-3223-79C2-9730-C408641847A4}"/>
              </a:ext>
            </a:extLst>
          </p:cNvPr>
          <p:cNvPicPr>
            <a:picLocks noChangeAspect="1"/>
          </p:cNvPicPr>
          <p:nvPr/>
        </p:nvPicPr>
        <p:blipFill>
          <a:blip r:embed="rId3"/>
          <a:stretch>
            <a:fillRect/>
          </a:stretch>
        </p:blipFill>
        <p:spPr>
          <a:xfrm>
            <a:off x="6656160" y="738409"/>
            <a:ext cx="2133600" cy="1909751"/>
          </a:xfrm>
          <a:prstGeom prst="rect">
            <a:avLst/>
          </a:prstGeom>
        </p:spPr>
      </p:pic>
      <p:pic>
        <p:nvPicPr>
          <p:cNvPr id="26" name="Picture 25">
            <a:extLst>
              <a:ext uri="{FF2B5EF4-FFF2-40B4-BE49-F238E27FC236}">
                <a16:creationId xmlns:a16="http://schemas.microsoft.com/office/drawing/2014/main" id="{9C21B79A-A7BA-31BC-6F63-FB195B47C2A9}"/>
              </a:ext>
            </a:extLst>
          </p:cNvPr>
          <p:cNvPicPr>
            <a:picLocks noChangeAspect="1"/>
          </p:cNvPicPr>
          <p:nvPr/>
        </p:nvPicPr>
        <p:blipFill>
          <a:blip r:embed="rId4"/>
          <a:stretch>
            <a:fillRect/>
          </a:stretch>
        </p:blipFill>
        <p:spPr>
          <a:xfrm>
            <a:off x="6656160" y="2794306"/>
            <a:ext cx="2133600" cy="2133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A723ED0-2140-4AC9-7433-578EECB12B63}"/>
              </a:ext>
            </a:extLst>
          </p:cNvPr>
          <p:cNvSpPr>
            <a:spLocks noGrp="1"/>
          </p:cNvSpPr>
          <p:nvPr>
            <p:ph type="title"/>
          </p:nvPr>
        </p:nvSpPr>
        <p:spPr>
          <a:xfrm>
            <a:off x="508984" y="388755"/>
            <a:ext cx="7704000" cy="572700"/>
          </a:xfrm>
        </p:spPr>
        <p:txBody>
          <a:bodyPr/>
          <a:lstStyle/>
          <a:p>
            <a:r>
              <a:rPr lang="en-IN" dirty="0">
                <a:latin typeface="Algerian" panose="04020705040A02060702" pitchFamily="82" charset="0"/>
              </a:rPr>
              <a:t>MOTIVATION:-</a:t>
            </a:r>
          </a:p>
        </p:txBody>
      </p:sp>
      <p:sp>
        <p:nvSpPr>
          <p:cNvPr id="12" name="Rectangle 1">
            <a:extLst>
              <a:ext uri="{FF2B5EF4-FFF2-40B4-BE49-F238E27FC236}">
                <a16:creationId xmlns:a16="http://schemas.microsoft.com/office/drawing/2014/main" id="{974CC39A-5456-4245-F422-137F625D16DC}"/>
              </a:ext>
            </a:extLst>
          </p:cNvPr>
          <p:cNvSpPr>
            <a:spLocks noChangeArrowheads="1"/>
          </p:cNvSpPr>
          <p:nvPr/>
        </p:nvSpPr>
        <p:spPr bwMode="auto">
          <a:xfrm>
            <a:off x="508984" y="1171780"/>
            <a:ext cx="7783920" cy="3200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Increasing prevalence of diabetes and its complications.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Limitations of manual DR diagnosis (time-intensive, variable).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Advancements in Vision Transformers (</a:t>
            </a:r>
            <a:r>
              <a:rPr kumimoji="0" lang="en-US" altLang="en-US" sz="1800" b="0" i="0" u="none" strike="noStrike" cap="none" normalizeH="0" baseline="0" dirty="0" err="1">
                <a:ln>
                  <a:noFill/>
                </a:ln>
                <a:solidFill>
                  <a:schemeClr val="tx1"/>
                </a:solidFill>
                <a:effectLst/>
                <a:latin typeface="Arial" panose="020B0604020202020204" pitchFamily="34" charset="0"/>
              </a:rPr>
              <a:t>ViTs</a:t>
            </a:r>
            <a:r>
              <a:rPr kumimoji="0" lang="en-US" altLang="en-US" sz="1800" b="0" i="0" u="none" strike="noStrike" cap="none" normalizeH="0" baseline="0" dirty="0">
                <a:ln>
                  <a:noFill/>
                </a:ln>
                <a:solidFill>
                  <a:schemeClr val="tx1"/>
                </a:solidFill>
                <a:effectLst/>
                <a:latin typeface="Arial" panose="020B0604020202020204" pitchFamily="34" charset="0"/>
              </a:rPr>
              <a:t>) for better global feature extraction.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Improved accuracy through hybrid </a:t>
            </a:r>
            <a:r>
              <a:rPr kumimoji="0" lang="en-US" altLang="en-US" sz="1800" b="0" i="0" u="none" strike="noStrike" cap="none" normalizeH="0" baseline="0" dirty="0" err="1">
                <a:ln>
                  <a:noFill/>
                </a:ln>
                <a:solidFill>
                  <a:schemeClr val="tx1"/>
                </a:solidFill>
                <a:effectLst/>
                <a:latin typeface="Arial" panose="020B0604020202020204" pitchFamily="34" charset="0"/>
              </a:rPr>
              <a:t>ViT</a:t>
            </a:r>
            <a:r>
              <a:rPr kumimoji="0" lang="en-US" altLang="en-US" sz="1800" b="0" i="0" u="none" strike="noStrike" cap="none" normalizeH="0" baseline="0" dirty="0">
                <a:ln>
                  <a:noFill/>
                </a:ln>
                <a:solidFill>
                  <a:schemeClr val="tx1"/>
                </a:solidFill>
                <a:effectLst/>
                <a:latin typeface="Arial" panose="020B0604020202020204" pitchFamily="34" charset="0"/>
              </a:rPr>
              <a:t>-SVM approaches.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Early detection can prevent vision loss and improve patient outcomes.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138724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3"/>
          <p:cNvSpPr txBox="1">
            <a:spLocks noGrp="1"/>
          </p:cNvSpPr>
          <p:nvPr>
            <p:ph type="title"/>
          </p:nvPr>
        </p:nvSpPr>
        <p:spPr>
          <a:xfrm>
            <a:off x="628560" y="26214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latin typeface="Algerian" panose="04020705040A02060702" pitchFamily="82" charset="0"/>
              </a:rPr>
              <a:t>OBJECTIVES:-</a:t>
            </a:r>
            <a:endParaRPr dirty="0">
              <a:latin typeface="Algerian" panose="04020705040A02060702" pitchFamily="82" charset="0"/>
            </a:endParaRPr>
          </a:p>
        </p:txBody>
      </p:sp>
      <p:sp>
        <p:nvSpPr>
          <p:cNvPr id="2" name="Rectangle 1">
            <a:extLst>
              <a:ext uri="{FF2B5EF4-FFF2-40B4-BE49-F238E27FC236}">
                <a16:creationId xmlns:a16="http://schemas.microsoft.com/office/drawing/2014/main" id="{2E2A1CE5-43C9-B2A3-92AE-9CF75D24031B}"/>
              </a:ext>
            </a:extLst>
          </p:cNvPr>
          <p:cNvSpPr>
            <a:spLocks noChangeArrowheads="1"/>
          </p:cNvSpPr>
          <p:nvPr/>
        </p:nvSpPr>
        <p:spPr bwMode="auto">
          <a:xfrm>
            <a:off x="316523" y="818704"/>
            <a:ext cx="7704001" cy="4062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600" b="1" i="0" u="none" strike="noStrike" cap="none" normalizeH="0" baseline="0" dirty="0">
                <a:ln>
                  <a:noFill/>
                </a:ln>
                <a:solidFill>
                  <a:schemeClr val="tx1"/>
                </a:solidFill>
                <a:effectLst/>
                <a:latin typeface="Arial" panose="020B0604020202020204" pitchFamily="34" charset="0"/>
              </a:rPr>
              <a:t>To develop an accurate and automated system</a:t>
            </a:r>
            <a:r>
              <a:rPr kumimoji="0" lang="en-US" altLang="en-US" sz="1600" b="0" i="0" u="none" strike="noStrike" cap="none" normalizeH="0" baseline="0" dirty="0">
                <a:ln>
                  <a:noFill/>
                </a:ln>
                <a:solidFill>
                  <a:schemeClr val="tx1"/>
                </a:solidFill>
                <a:effectLst/>
                <a:latin typeface="Arial" panose="020B0604020202020204" pitchFamily="34" charset="0"/>
              </a:rPr>
              <a:t> for Diabetic Retinopathy (DR) classification using Vision Transformers (</a:t>
            </a:r>
            <a:r>
              <a:rPr kumimoji="0" lang="en-US" altLang="en-US" sz="1600" b="0" i="0" u="none" strike="noStrike" cap="none" normalizeH="0" baseline="0" dirty="0" err="1">
                <a:ln>
                  <a:noFill/>
                </a:ln>
                <a:solidFill>
                  <a:schemeClr val="tx1"/>
                </a:solidFill>
                <a:effectLst/>
                <a:latin typeface="Arial" panose="020B0604020202020204" pitchFamily="34" charset="0"/>
              </a:rPr>
              <a:t>ViTs</a:t>
            </a:r>
            <a:r>
              <a:rPr kumimoji="0" lang="en-US" altLang="en-US" sz="1600" b="0" i="0" u="none" strike="noStrike" cap="none" normalizeH="0" baseline="0" dirty="0">
                <a:ln>
                  <a:noFill/>
                </a:ln>
                <a:solidFill>
                  <a:schemeClr val="tx1"/>
                </a:solidFill>
                <a:effectLst/>
                <a:latin typeface="Arial" panose="020B0604020202020204" pitchFamily="34" charset="0"/>
              </a:rPr>
              <a:t>) and Support Vector Machines (SVMs).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600" b="1" i="0" u="none" strike="noStrike" cap="none" normalizeH="0" baseline="0" dirty="0">
                <a:ln>
                  <a:noFill/>
                </a:ln>
                <a:solidFill>
                  <a:schemeClr val="tx1"/>
                </a:solidFill>
                <a:effectLst/>
                <a:latin typeface="Arial" panose="020B0604020202020204" pitchFamily="34" charset="0"/>
              </a:rPr>
              <a:t>To address limitations</a:t>
            </a:r>
            <a:r>
              <a:rPr kumimoji="0" lang="en-US" altLang="en-US" sz="1600" b="0" i="0" u="none" strike="noStrike" cap="none" normalizeH="0" baseline="0" dirty="0">
                <a:ln>
                  <a:noFill/>
                </a:ln>
                <a:solidFill>
                  <a:schemeClr val="tx1"/>
                </a:solidFill>
                <a:effectLst/>
                <a:latin typeface="Arial" panose="020B0604020202020204" pitchFamily="34" charset="0"/>
              </a:rPr>
              <a:t> of traditional Convolutional Neural Networks (CNNs) by leveraging the global feature extraction capability of </a:t>
            </a:r>
            <a:r>
              <a:rPr kumimoji="0" lang="en-US" altLang="en-US" sz="1600" b="0" i="0" u="none" strike="noStrike" cap="none" normalizeH="0" baseline="0" dirty="0" err="1">
                <a:ln>
                  <a:noFill/>
                </a:ln>
                <a:solidFill>
                  <a:schemeClr val="tx1"/>
                </a:solidFill>
                <a:effectLst/>
                <a:latin typeface="Arial" panose="020B0604020202020204" pitchFamily="34" charset="0"/>
              </a:rPr>
              <a:t>ViTs</a:t>
            </a:r>
            <a:r>
              <a:rPr kumimoji="0" lang="en-US" altLang="en-US" sz="16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600" b="1" i="0" u="none" strike="noStrike" cap="none" normalizeH="0" baseline="0" dirty="0">
                <a:ln>
                  <a:noFill/>
                </a:ln>
                <a:solidFill>
                  <a:schemeClr val="tx1"/>
                </a:solidFill>
                <a:effectLst/>
                <a:latin typeface="Arial" panose="020B0604020202020204" pitchFamily="34" charset="0"/>
              </a:rPr>
              <a:t>To enhance classification performance</a:t>
            </a:r>
            <a:r>
              <a:rPr kumimoji="0" lang="en-US" altLang="en-US" sz="1600" b="0" i="0" u="none" strike="noStrike" cap="none" normalizeH="0" baseline="0" dirty="0">
                <a:ln>
                  <a:noFill/>
                </a:ln>
                <a:solidFill>
                  <a:schemeClr val="tx1"/>
                </a:solidFill>
                <a:effectLst/>
                <a:latin typeface="Arial" panose="020B0604020202020204" pitchFamily="34" charset="0"/>
              </a:rPr>
              <a:t> by combining </a:t>
            </a:r>
            <a:r>
              <a:rPr kumimoji="0" lang="en-US" altLang="en-US" sz="1600" b="0" i="0" u="none" strike="noStrike" cap="none" normalizeH="0" baseline="0" dirty="0" err="1">
                <a:ln>
                  <a:noFill/>
                </a:ln>
                <a:solidFill>
                  <a:schemeClr val="tx1"/>
                </a:solidFill>
                <a:effectLst/>
                <a:latin typeface="Arial" panose="020B0604020202020204" pitchFamily="34" charset="0"/>
              </a:rPr>
              <a:t>ViTs</a:t>
            </a:r>
            <a:r>
              <a:rPr kumimoji="0" lang="en-US" altLang="en-US" sz="1600" b="0" i="0" u="none" strike="noStrike" cap="none" normalizeH="0" baseline="0" dirty="0">
                <a:ln>
                  <a:noFill/>
                </a:ln>
                <a:solidFill>
                  <a:schemeClr val="tx1"/>
                </a:solidFill>
                <a:effectLst/>
                <a:latin typeface="Arial" panose="020B0604020202020204" pitchFamily="34" charset="0"/>
              </a:rPr>
              <a:t> with the robust decision boundaries of SVMs.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600" b="1" i="0" u="none" strike="noStrike" cap="none" normalizeH="0" baseline="0" dirty="0">
                <a:ln>
                  <a:noFill/>
                </a:ln>
                <a:solidFill>
                  <a:schemeClr val="tx1"/>
                </a:solidFill>
                <a:effectLst/>
                <a:latin typeface="Arial" panose="020B0604020202020204" pitchFamily="34" charset="0"/>
              </a:rPr>
              <a:t>To evaluate the proposed </a:t>
            </a:r>
            <a:r>
              <a:rPr kumimoji="0" lang="en-US" altLang="en-US" sz="1600" b="1" i="0" u="none" strike="noStrike" cap="none" normalizeH="0" baseline="0" dirty="0" err="1">
                <a:ln>
                  <a:noFill/>
                </a:ln>
                <a:solidFill>
                  <a:schemeClr val="tx1"/>
                </a:solidFill>
                <a:effectLst/>
                <a:latin typeface="Arial" panose="020B0604020202020204" pitchFamily="34" charset="0"/>
              </a:rPr>
              <a:t>ViT</a:t>
            </a:r>
            <a:r>
              <a:rPr kumimoji="0" lang="en-US" altLang="en-US" sz="1600" b="1" i="0" u="none" strike="noStrike" cap="none" normalizeH="0" baseline="0" dirty="0">
                <a:ln>
                  <a:noFill/>
                </a:ln>
                <a:solidFill>
                  <a:schemeClr val="tx1"/>
                </a:solidFill>
                <a:effectLst/>
                <a:latin typeface="Arial" panose="020B0604020202020204" pitchFamily="34" charset="0"/>
              </a:rPr>
              <a:t>-SVM model</a:t>
            </a:r>
            <a:r>
              <a:rPr kumimoji="0" lang="en-US" altLang="en-US" sz="1600" b="0" i="0" u="none" strike="noStrike" cap="none" normalizeH="0" baseline="0" dirty="0">
                <a:ln>
                  <a:noFill/>
                </a:ln>
                <a:solidFill>
                  <a:schemeClr val="tx1"/>
                </a:solidFill>
                <a:effectLst/>
                <a:latin typeface="Arial" panose="020B0604020202020204" pitchFamily="34" charset="0"/>
              </a:rPr>
              <a:t> using the APTOS Kaggle dataset of labeled retinal fundus images.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600" b="1" i="0" u="none" strike="noStrike" cap="none" normalizeH="0" baseline="0" dirty="0">
                <a:ln>
                  <a:noFill/>
                </a:ln>
                <a:solidFill>
                  <a:schemeClr val="tx1"/>
                </a:solidFill>
                <a:effectLst/>
                <a:latin typeface="Arial" panose="020B0604020202020204" pitchFamily="34" charset="0"/>
              </a:rPr>
              <a:t>To improve early detection and grading</a:t>
            </a:r>
            <a:r>
              <a:rPr kumimoji="0" lang="en-US" altLang="en-US" sz="1600" b="0" i="0" u="none" strike="noStrike" cap="none" normalizeH="0" baseline="0" dirty="0">
                <a:ln>
                  <a:noFill/>
                </a:ln>
                <a:solidFill>
                  <a:schemeClr val="tx1"/>
                </a:solidFill>
                <a:effectLst/>
                <a:latin typeface="Arial" panose="020B0604020202020204" pitchFamily="34" charset="0"/>
              </a:rPr>
              <a:t> of DR, supporting timely medical intervention and better patient outcomes.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40"/>
          <p:cNvSpPr txBox="1">
            <a:spLocks noGrp="1"/>
          </p:cNvSpPr>
          <p:nvPr>
            <p:ph type="title"/>
          </p:nvPr>
        </p:nvSpPr>
        <p:spPr>
          <a:xfrm>
            <a:off x="530087" y="283246"/>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latin typeface="Algerian" panose="04020705040A02060702" pitchFamily="82" charset="0"/>
              </a:rPr>
              <a:t>LITERATURE REVIEW:-</a:t>
            </a:r>
            <a:endParaRPr dirty="0">
              <a:latin typeface="Algerian" panose="04020705040A02060702" pitchFamily="82"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42"/>
          <p:cNvSpPr txBox="1">
            <a:spLocks noGrp="1"/>
          </p:cNvSpPr>
          <p:nvPr>
            <p:ph type="title"/>
          </p:nvPr>
        </p:nvSpPr>
        <p:spPr>
          <a:xfrm>
            <a:off x="129157" y="114434"/>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latin typeface="Algerian" panose="04020705040A02060702" pitchFamily="82" charset="0"/>
              </a:rPr>
              <a:t>METHODOLOGY:-</a:t>
            </a:r>
            <a:endParaRPr dirty="0">
              <a:latin typeface="Algerian" panose="04020705040A02060702" pitchFamily="82" charset="0"/>
            </a:endParaRPr>
          </a:p>
        </p:txBody>
      </p:sp>
      <p:sp>
        <p:nvSpPr>
          <p:cNvPr id="2" name="Rectangle 1">
            <a:extLst>
              <a:ext uri="{FF2B5EF4-FFF2-40B4-BE49-F238E27FC236}">
                <a16:creationId xmlns:a16="http://schemas.microsoft.com/office/drawing/2014/main" id="{5EB07596-E7A8-F81A-FBAE-D7D51EB3BE1D}"/>
              </a:ext>
            </a:extLst>
          </p:cNvPr>
          <p:cNvSpPr>
            <a:spLocks noChangeArrowheads="1"/>
          </p:cNvSpPr>
          <p:nvPr/>
        </p:nvSpPr>
        <p:spPr bwMode="auto">
          <a:xfrm>
            <a:off x="129157" y="687134"/>
            <a:ext cx="8743071"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b="1" i="0" u="none" strike="noStrike" cap="none" normalizeH="0" baseline="0" dirty="0">
                <a:ln>
                  <a:noFill/>
                </a:ln>
                <a:solidFill>
                  <a:schemeClr val="tx1"/>
                </a:solidFill>
                <a:effectLst/>
                <a:latin typeface="Arial" panose="020B0604020202020204" pitchFamily="34" charset="0"/>
              </a:rPr>
              <a:t>Dataset</a:t>
            </a:r>
            <a:r>
              <a:rPr kumimoji="0" lang="en-US" altLang="en-US" b="0" i="0" u="none" strike="noStrike" cap="none" normalizeH="0" baseline="0" dirty="0">
                <a:ln>
                  <a:noFill/>
                </a:ln>
                <a:solidFill>
                  <a:schemeClr val="tx1"/>
                </a:solidFill>
                <a:effectLst/>
                <a:latin typeface="Arial" panose="020B0604020202020204" pitchFamily="34" charset="0"/>
              </a:rPr>
              <a:t>: Used the APTOS 2019 Blindness Detection dataset containing 3,662 labeled retinal fundus images across five severity levels of DR. Images were resized, normalized, and augmented for preprocessing.</a:t>
            </a: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b="1" i="0" u="none" strike="noStrike" cap="none" normalizeH="0" baseline="0" dirty="0">
                <a:ln>
                  <a:noFill/>
                </a:ln>
                <a:solidFill>
                  <a:schemeClr val="tx1"/>
                </a:solidFill>
                <a:effectLst/>
                <a:latin typeface="Arial" panose="020B0604020202020204" pitchFamily="34" charset="0"/>
              </a:rPr>
              <a:t>Feature Extraction</a:t>
            </a:r>
            <a:r>
              <a:rPr kumimoji="0" lang="en-US" altLang="en-US"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Employed a pre-trained Vision Transformer (</a:t>
            </a:r>
            <a:r>
              <a:rPr kumimoji="0" lang="en-US" altLang="en-US" b="0" i="0" u="none" strike="noStrike" cap="none" normalizeH="0" baseline="0" dirty="0" err="1">
                <a:ln>
                  <a:noFill/>
                </a:ln>
                <a:solidFill>
                  <a:schemeClr val="tx1"/>
                </a:solidFill>
                <a:effectLst/>
                <a:latin typeface="Arial" panose="020B0604020202020204" pitchFamily="34" charset="0"/>
              </a:rPr>
              <a:t>ViT</a:t>
            </a:r>
            <a:r>
              <a:rPr kumimoji="0" lang="en-US" altLang="en-US" b="0" i="0" u="none" strike="noStrike" cap="none" normalizeH="0" baseline="0" dirty="0">
                <a:ln>
                  <a:noFill/>
                </a:ln>
                <a:solidFill>
                  <a:schemeClr val="tx1"/>
                </a:solidFill>
                <a:effectLst/>
                <a:latin typeface="Arial" panose="020B0604020202020204" pitchFamily="34" charset="0"/>
              </a:rPr>
              <a:t>) model for feature extraction, leveraging its self-attention mechanism for capturing global image dependencies.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Fine-tuned the </a:t>
            </a:r>
            <a:r>
              <a:rPr kumimoji="0" lang="en-US" altLang="en-US" b="0" i="0" u="none" strike="noStrike" cap="none" normalizeH="0" baseline="0" dirty="0" err="1">
                <a:ln>
                  <a:noFill/>
                </a:ln>
                <a:solidFill>
                  <a:schemeClr val="tx1"/>
                </a:solidFill>
                <a:effectLst/>
                <a:latin typeface="Arial" panose="020B0604020202020204" pitchFamily="34" charset="0"/>
              </a:rPr>
              <a:t>ViT</a:t>
            </a:r>
            <a:r>
              <a:rPr kumimoji="0" lang="en-US" altLang="en-US" b="0" i="0" u="none" strike="noStrike" cap="none" normalizeH="0" baseline="0" dirty="0">
                <a:ln>
                  <a:noFill/>
                </a:ln>
                <a:solidFill>
                  <a:schemeClr val="tx1"/>
                </a:solidFill>
                <a:effectLst/>
                <a:latin typeface="Arial" panose="020B0604020202020204" pitchFamily="34" charset="0"/>
              </a:rPr>
              <a:t> model on the APTOS dataset for specific DR classification tasks. </a:t>
            </a:r>
          </a:p>
          <a:p>
            <a:pPr marL="457200" marR="0" lvl="1" indent="0" algn="l" defTabSz="914400" rtl="0" eaLnBrk="0" fontAlgn="base" latinLnBrk="0" hangingPunct="0">
              <a:lnSpc>
                <a:spcPct val="100000"/>
              </a:lnSpc>
              <a:spcBef>
                <a:spcPct val="0"/>
              </a:spcBef>
              <a:spcAft>
                <a:spcPct val="0"/>
              </a:spcAft>
              <a:buClrTx/>
              <a:buSzTx/>
              <a:buFontTx/>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b="1" i="0" u="none" strike="noStrike" cap="none" normalizeH="0" baseline="0" dirty="0">
                <a:ln>
                  <a:noFill/>
                </a:ln>
                <a:solidFill>
                  <a:schemeClr val="tx1"/>
                </a:solidFill>
                <a:effectLst/>
                <a:latin typeface="Arial" panose="020B0604020202020204" pitchFamily="34" charset="0"/>
              </a:rPr>
              <a:t>Classification</a:t>
            </a:r>
            <a:r>
              <a:rPr kumimoji="0" lang="en-US" altLang="en-US"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Extracted features from the penultimate layer of </a:t>
            </a:r>
            <a:r>
              <a:rPr kumimoji="0" lang="en-US" altLang="en-US" b="0" i="0" u="none" strike="noStrike" cap="none" normalizeH="0" baseline="0" dirty="0" err="1">
                <a:ln>
                  <a:noFill/>
                </a:ln>
                <a:solidFill>
                  <a:schemeClr val="tx1"/>
                </a:solidFill>
                <a:effectLst/>
                <a:latin typeface="Arial" panose="020B0604020202020204" pitchFamily="34" charset="0"/>
              </a:rPr>
              <a:t>ViT</a:t>
            </a:r>
            <a:r>
              <a:rPr kumimoji="0" lang="en-US" altLang="en-US" b="0" i="0" u="none" strike="noStrike" cap="none" normalizeH="0" baseline="0" dirty="0">
                <a:ln>
                  <a:noFill/>
                </a:ln>
                <a:solidFill>
                  <a:schemeClr val="tx1"/>
                </a:solidFill>
                <a:effectLst/>
                <a:latin typeface="Arial" panose="020B0604020202020204" pitchFamily="34" charset="0"/>
              </a:rPr>
              <a:t>.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Trained a Support Vector Machine (SVM) classifier with a linear kernel on these features for final DR severity classification. </a:t>
            </a: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b="1" i="0" u="none" strike="noStrike" cap="none" normalizeH="0" baseline="0" dirty="0">
                <a:ln>
                  <a:noFill/>
                </a:ln>
                <a:solidFill>
                  <a:schemeClr val="tx1"/>
                </a:solidFill>
                <a:effectLst/>
                <a:latin typeface="Arial" panose="020B0604020202020204" pitchFamily="34" charset="0"/>
              </a:rPr>
              <a:t>Training and Optimization</a:t>
            </a:r>
            <a:r>
              <a:rPr kumimoji="0" lang="en-US" altLang="en-US"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err="1">
                <a:ln>
                  <a:noFill/>
                </a:ln>
                <a:solidFill>
                  <a:schemeClr val="tx1"/>
                </a:solidFill>
                <a:effectLst/>
                <a:latin typeface="Arial" panose="020B0604020202020204" pitchFamily="34" charset="0"/>
              </a:rPr>
              <a:t>ViT</a:t>
            </a:r>
            <a:r>
              <a:rPr kumimoji="0" lang="en-US" altLang="en-US" b="0" i="0" u="none" strike="noStrike" cap="none" normalizeH="0" baseline="0" dirty="0">
                <a:ln>
                  <a:noFill/>
                </a:ln>
                <a:solidFill>
                  <a:schemeClr val="tx1"/>
                </a:solidFill>
                <a:effectLst/>
                <a:latin typeface="Arial" panose="020B0604020202020204" pitchFamily="34" charset="0"/>
              </a:rPr>
              <a:t> trained using the Adam optimizer with a learning rate scheduler for convergence. </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Cross-entropy loss used for performance evaluation. </a:t>
            </a: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b="1" i="0" u="none" strike="noStrike" cap="none" normalizeH="0" baseline="0" dirty="0">
                <a:ln>
                  <a:noFill/>
                </a:ln>
                <a:solidFill>
                  <a:schemeClr val="tx1"/>
                </a:solidFill>
                <a:effectLst/>
                <a:latin typeface="Arial" panose="020B0604020202020204" pitchFamily="34" charset="0"/>
              </a:rPr>
              <a:t>Evaluation</a:t>
            </a:r>
            <a:r>
              <a:rPr kumimoji="0" lang="en-US" altLang="en-US" b="0" i="0" u="none" strike="noStrike" cap="none" normalizeH="0" baseline="0" dirty="0">
                <a:ln>
                  <a:noFill/>
                </a:ln>
                <a:solidFill>
                  <a:schemeClr val="tx1"/>
                </a:solidFill>
                <a:effectLst/>
                <a:latin typeface="Arial" panose="020B0604020202020204" pitchFamily="34" charset="0"/>
              </a:rPr>
              <a:t>:</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Assessed the hybrid </a:t>
            </a:r>
            <a:r>
              <a:rPr kumimoji="0" lang="en-US" altLang="en-US" b="0" i="0" u="none" strike="noStrike" cap="none" normalizeH="0" baseline="0" dirty="0" err="1">
                <a:ln>
                  <a:noFill/>
                </a:ln>
                <a:solidFill>
                  <a:schemeClr val="tx1"/>
                </a:solidFill>
                <a:effectLst/>
                <a:latin typeface="Arial" panose="020B0604020202020204" pitchFamily="34" charset="0"/>
              </a:rPr>
              <a:t>ViT</a:t>
            </a:r>
            <a:r>
              <a:rPr kumimoji="0" lang="en-US" altLang="en-US" b="0" i="0" u="none" strike="noStrike" cap="none" normalizeH="0" baseline="0" dirty="0">
                <a:ln>
                  <a:noFill/>
                </a:ln>
                <a:solidFill>
                  <a:schemeClr val="tx1"/>
                </a:solidFill>
                <a:effectLst/>
                <a:latin typeface="Arial" panose="020B0604020202020204" pitchFamily="34" charset="0"/>
              </a:rPr>
              <a:t>-SVM model on metrics like accuracy, precision, recall, and F1-score.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13FD3-3A46-9152-1DFD-D881AE977ADD}"/>
              </a:ext>
            </a:extLst>
          </p:cNvPr>
          <p:cNvSpPr>
            <a:spLocks noGrp="1"/>
          </p:cNvSpPr>
          <p:nvPr>
            <p:ph type="title"/>
          </p:nvPr>
        </p:nvSpPr>
        <p:spPr>
          <a:xfrm>
            <a:off x="228100" y="-59745"/>
            <a:ext cx="7704000" cy="572700"/>
          </a:xfrm>
        </p:spPr>
        <p:txBody>
          <a:bodyPr/>
          <a:lstStyle/>
          <a:p>
            <a:r>
              <a:rPr lang="en-IN" dirty="0">
                <a:latin typeface="Algerian" panose="04020705040A02060702" pitchFamily="82" charset="0"/>
              </a:rPr>
              <a:t>BLOCKDIAGRAM:-</a:t>
            </a:r>
          </a:p>
        </p:txBody>
      </p:sp>
      <p:sp>
        <p:nvSpPr>
          <p:cNvPr id="14" name="Rectangle: Rounded Corners 13">
            <a:extLst>
              <a:ext uri="{FF2B5EF4-FFF2-40B4-BE49-F238E27FC236}">
                <a16:creationId xmlns:a16="http://schemas.microsoft.com/office/drawing/2014/main" id="{A00E61B1-4C7D-C0B3-7488-2936EF8012D8}"/>
              </a:ext>
            </a:extLst>
          </p:cNvPr>
          <p:cNvSpPr/>
          <p:nvPr/>
        </p:nvSpPr>
        <p:spPr>
          <a:xfrm>
            <a:off x="3371088" y="542108"/>
            <a:ext cx="1883664" cy="46329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Input Layer</a:t>
            </a:r>
            <a:endParaRPr lang="en-IN" dirty="0">
              <a:ln w="0"/>
              <a:solidFill>
                <a:schemeClr val="accent1"/>
              </a:solidFill>
              <a:effectLst>
                <a:outerShdw blurRad="38100" dist="25400" dir="5400000" algn="ctr" rotWithShape="0">
                  <a:srgbClr val="6E747A">
                    <a:alpha val="43000"/>
                  </a:srgbClr>
                </a:outerShdw>
              </a:effectLst>
            </a:endParaRPr>
          </a:p>
        </p:txBody>
      </p:sp>
      <p:sp>
        <p:nvSpPr>
          <p:cNvPr id="15" name="Rectangle: Rounded Corners 14">
            <a:extLst>
              <a:ext uri="{FF2B5EF4-FFF2-40B4-BE49-F238E27FC236}">
                <a16:creationId xmlns:a16="http://schemas.microsoft.com/office/drawing/2014/main" id="{E4A5E6D4-59CD-794D-C497-194B4BF22941}"/>
              </a:ext>
            </a:extLst>
          </p:cNvPr>
          <p:cNvSpPr/>
          <p:nvPr/>
        </p:nvSpPr>
        <p:spPr>
          <a:xfrm>
            <a:off x="3322320" y="1447637"/>
            <a:ext cx="1981200" cy="4931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Preprocessing</a:t>
            </a:r>
            <a:endParaRPr lang="en-IN" dirty="0"/>
          </a:p>
        </p:txBody>
      </p:sp>
      <p:sp>
        <p:nvSpPr>
          <p:cNvPr id="16" name="Rectangle: Rounded Corners 15">
            <a:extLst>
              <a:ext uri="{FF2B5EF4-FFF2-40B4-BE49-F238E27FC236}">
                <a16:creationId xmlns:a16="http://schemas.microsoft.com/office/drawing/2014/main" id="{79683E44-1F99-8EB9-8833-E4C576AB6325}"/>
              </a:ext>
            </a:extLst>
          </p:cNvPr>
          <p:cNvSpPr/>
          <p:nvPr/>
        </p:nvSpPr>
        <p:spPr>
          <a:xfrm>
            <a:off x="3285744" y="4241856"/>
            <a:ext cx="2005584" cy="4931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Evaluation Metrics</a:t>
            </a:r>
            <a:endParaRPr lang="en-IN" dirty="0"/>
          </a:p>
        </p:txBody>
      </p:sp>
      <p:sp>
        <p:nvSpPr>
          <p:cNvPr id="17" name="Rectangle: Rounded Corners 16">
            <a:extLst>
              <a:ext uri="{FF2B5EF4-FFF2-40B4-BE49-F238E27FC236}">
                <a16:creationId xmlns:a16="http://schemas.microsoft.com/office/drawing/2014/main" id="{AA15689F-C6C6-11EC-E02E-7FA98F003CE6}"/>
              </a:ext>
            </a:extLst>
          </p:cNvPr>
          <p:cNvSpPr/>
          <p:nvPr/>
        </p:nvSpPr>
        <p:spPr>
          <a:xfrm>
            <a:off x="3285744" y="3324126"/>
            <a:ext cx="2054352" cy="4931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Classification (SVM)</a:t>
            </a:r>
            <a:endParaRPr lang="en-IN" dirty="0"/>
          </a:p>
        </p:txBody>
      </p:sp>
      <p:sp>
        <p:nvSpPr>
          <p:cNvPr id="18" name="Rectangle: Rounded Corners 17">
            <a:extLst>
              <a:ext uri="{FF2B5EF4-FFF2-40B4-BE49-F238E27FC236}">
                <a16:creationId xmlns:a16="http://schemas.microsoft.com/office/drawing/2014/main" id="{3DBEBC56-42A5-E166-EE7E-27195A0F5A63}"/>
              </a:ext>
            </a:extLst>
          </p:cNvPr>
          <p:cNvSpPr/>
          <p:nvPr/>
        </p:nvSpPr>
        <p:spPr>
          <a:xfrm>
            <a:off x="3310128" y="2365367"/>
            <a:ext cx="2005584" cy="4931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Feature Extraction (</a:t>
            </a:r>
            <a:r>
              <a:rPr lang="en-IN" dirty="0" err="1">
                <a:solidFill>
                  <a:schemeClr val="tx1"/>
                </a:solidFill>
              </a:rPr>
              <a:t>ViT</a:t>
            </a:r>
            <a:r>
              <a:rPr lang="en-IN" dirty="0">
                <a:solidFill>
                  <a:schemeClr val="tx1"/>
                </a:solidFill>
              </a:rPr>
              <a:t>)</a:t>
            </a:r>
            <a:endParaRPr lang="en-IN" dirty="0"/>
          </a:p>
        </p:txBody>
      </p:sp>
      <p:sp>
        <p:nvSpPr>
          <p:cNvPr id="19" name="Rectangle: Rounded Corners 18">
            <a:extLst>
              <a:ext uri="{FF2B5EF4-FFF2-40B4-BE49-F238E27FC236}">
                <a16:creationId xmlns:a16="http://schemas.microsoft.com/office/drawing/2014/main" id="{DE48C319-4876-D17A-BA11-8ADC117BBFB2}"/>
              </a:ext>
            </a:extLst>
          </p:cNvPr>
          <p:cNvSpPr/>
          <p:nvPr/>
        </p:nvSpPr>
        <p:spPr>
          <a:xfrm>
            <a:off x="6370320" y="4238959"/>
            <a:ext cx="2115312" cy="49316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 Output (DR Severity Levels)</a:t>
            </a:r>
            <a:endParaRPr lang="en-IN" dirty="0"/>
          </a:p>
        </p:txBody>
      </p:sp>
      <p:cxnSp>
        <p:nvCxnSpPr>
          <p:cNvPr id="22" name="Straight Arrow Connector 21">
            <a:extLst>
              <a:ext uri="{FF2B5EF4-FFF2-40B4-BE49-F238E27FC236}">
                <a16:creationId xmlns:a16="http://schemas.microsoft.com/office/drawing/2014/main" id="{3109AA45-C80A-DE80-CBAA-F9883057F522}"/>
              </a:ext>
            </a:extLst>
          </p:cNvPr>
          <p:cNvCxnSpPr>
            <a:stCxn id="14" idx="2"/>
            <a:endCxn id="15" idx="0"/>
          </p:cNvCxnSpPr>
          <p:nvPr/>
        </p:nvCxnSpPr>
        <p:spPr>
          <a:xfrm>
            <a:off x="4312920" y="1005404"/>
            <a:ext cx="0" cy="44223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C93085DA-B356-2088-6F48-E265056B8F3F}"/>
              </a:ext>
            </a:extLst>
          </p:cNvPr>
          <p:cNvCxnSpPr>
            <a:stCxn id="15" idx="2"/>
            <a:endCxn id="18" idx="0"/>
          </p:cNvCxnSpPr>
          <p:nvPr/>
        </p:nvCxnSpPr>
        <p:spPr>
          <a:xfrm>
            <a:off x="4312920" y="1940806"/>
            <a:ext cx="0" cy="4245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EAB6D0EB-D2B6-B1DB-A51B-F95BCA2445EF}"/>
              </a:ext>
            </a:extLst>
          </p:cNvPr>
          <p:cNvCxnSpPr>
            <a:stCxn id="18" idx="2"/>
            <a:endCxn id="17" idx="0"/>
          </p:cNvCxnSpPr>
          <p:nvPr/>
        </p:nvCxnSpPr>
        <p:spPr>
          <a:xfrm>
            <a:off x="4312920" y="2858536"/>
            <a:ext cx="0" cy="46559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83FEAB97-C238-0AFA-247A-F186073E32C1}"/>
              </a:ext>
            </a:extLst>
          </p:cNvPr>
          <p:cNvCxnSpPr>
            <a:cxnSpLocks/>
            <a:stCxn id="17" idx="2"/>
          </p:cNvCxnSpPr>
          <p:nvPr/>
        </p:nvCxnSpPr>
        <p:spPr>
          <a:xfrm>
            <a:off x="4312920" y="3817295"/>
            <a:ext cx="0" cy="42166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B06D771B-8230-7DFD-4F35-12621C6CDF51}"/>
              </a:ext>
            </a:extLst>
          </p:cNvPr>
          <p:cNvCxnSpPr>
            <a:stCxn id="16" idx="3"/>
            <a:endCxn id="19" idx="1"/>
          </p:cNvCxnSpPr>
          <p:nvPr/>
        </p:nvCxnSpPr>
        <p:spPr>
          <a:xfrm flipV="1">
            <a:off x="5291328" y="4485544"/>
            <a:ext cx="1078992" cy="289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997464048"/>
      </p:ext>
    </p:extLst>
  </p:cSld>
  <p:clrMapOvr>
    <a:masterClrMapping/>
  </p:clrMapOvr>
</p:sld>
</file>

<file path=ppt/theme/theme1.xml><?xml version="1.0" encoding="utf-8"?>
<a:theme xmlns:a="http://schemas.openxmlformats.org/drawingml/2006/main" name="Formal Conference Style Presentation by Slidesgo">
  <a:themeElements>
    <a:clrScheme name="Simple Light">
      <a:dk1>
        <a:srgbClr val="FAFAFA"/>
      </a:dk1>
      <a:lt1>
        <a:srgbClr val="0C0F16"/>
      </a:lt1>
      <a:dk2>
        <a:srgbClr val="2B95CD"/>
      </a:dk2>
      <a:lt2>
        <a:srgbClr val="265196"/>
      </a:lt2>
      <a:accent1>
        <a:srgbClr val="413D9E"/>
      </a:accent1>
      <a:accent2>
        <a:srgbClr val="434A58"/>
      </a:accent2>
      <a:accent3>
        <a:srgbClr val="FFFFFF"/>
      </a:accent3>
      <a:accent4>
        <a:srgbClr val="FFFFFF"/>
      </a:accent4>
      <a:accent5>
        <a:srgbClr val="FFFFFF"/>
      </a:accent5>
      <a:accent6>
        <a:srgbClr val="FFFFFF"/>
      </a:accent6>
      <a:hlink>
        <a:srgbClr val="FAFAF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TotalTime>
  <Words>1616</Words>
  <Application>Microsoft Office PowerPoint</Application>
  <PresentationFormat>On-screen Show (16:9)</PresentationFormat>
  <Paragraphs>146</Paragraphs>
  <Slides>16</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Wingdings</vt:lpstr>
      <vt:lpstr>Raleway</vt:lpstr>
      <vt:lpstr>Algerian</vt:lpstr>
      <vt:lpstr>Poppins SemiBold</vt:lpstr>
      <vt:lpstr>Arial Unicode MS</vt:lpstr>
      <vt:lpstr>DM Sans</vt:lpstr>
      <vt:lpstr>Poppins Light</vt:lpstr>
      <vt:lpstr>Arial</vt:lpstr>
      <vt:lpstr>Formal Conference Style Presentation by Slidesgo</vt:lpstr>
      <vt:lpstr>MACHINE LEARNING</vt:lpstr>
      <vt:lpstr>Contents:-</vt:lpstr>
      <vt:lpstr>TITLE</vt:lpstr>
      <vt:lpstr>INTRODUCTION:-</vt:lpstr>
      <vt:lpstr>MOTIVATION:-</vt:lpstr>
      <vt:lpstr>OBJECTIVES:-</vt:lpstr>
      <vt:lpstr>LITERATURE REVIEW:-</vt:lpstr>
      <vt:lpstr>METHODOLOGY:-</vt:lpstr>
      <vt:lpstr>BLOCKDIAGRAM:-</vt:lpstr>
      <vt:lpstr>DATASET DESCRIPTION:-</vt:lpstr>
      <vt:lpstr>IMPLEMENTATION DETAILS :-</vt:lpstr>
      <vt:lpstr>PowerPoint Presentation</vt:lpstr>
      <vt:lpstr>RESULTS:-</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Asus</dc:creator>
  <cp:lastModifiedBy>KEERTHI TADKAL</cp:lastModifiedBy>
  <cp:revision>2</cp:revision>
  <dcterms:modified xsi:type="dcterms:W3CDTF">2025-01-14T13:21:54Z</dcterms:modified>
</cp:coreProperties>
</file>